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5"/>
    <p:sldMasterId id="2147483829" r:id="rId6"/>
  </p:sldMasterIdLst>
  <p:notesMasterIdLst>
    <p:notesMasterId r:id="rId29"/>
  </p:notesMasterIdLst>
  <p:sldIdLst>
    <p:sldId id="296" r:id="rId7"/>
    <p:sldId id="2145706018" r:id="rId8"/>
    <p:sldId id="2145706025" r:id="rId9"/>
    <p:sldId id="2145706007" r:id="rId10"/>
    <p:sldId id="2145706006" r:id="rId11"/>
    <p:sldId id="2145706031" r:id="rId12"/>
    <p:sldId id="2145706040" r:id="rId13"/>
    <p:sldId id="2145706022" r:id="rId14"/>
    <p:sldId id="2145706016" r:id="rId15"/>
    <p:sldId id="2145706023" r:id="rId16"/>
    <p:sldId id="4674" r:id="rId17"/>
    <p:sldId id="4672" r:id="rId18"/>
    <p:sldId id="2145706017" r:id="rId19"/>
    <p:sldId id="2145706024" r:id="rId20"/>
    <p:sldId id="2145706019" r:id="rId21"/>
    <p:sldId id="4689" r:id="rId22"/>
    <p:sldId id="2145706028" r:id="rId23"/>
    <p:sldId id="2145706027" r:id="rId24"/>
    <p:sldId id="2145706030" r:id="rId25"/>
    <p:sldId id="4690" r:id="rId26"/>
    <p:sldId id="2145706029" r:id="rId27"/>
    <p:sldId id="273" r:id="rId28"/>
  </p:sldIdLst>
  <p:sldSz cx="9144000" cy="5143500" type="screen16x9"/>
  <p:notesSz cx="7102475" cy="9388475"/>
  <p:embeddedFontLst>
    <p:embeddedFont>
      <p:font typeface="Calibri" panose="020F0502020204030204" pitchFamily="34" charset="0"/>
      <p:regular r:id="rId30"/>
      <p:bold r:id="rId31"/>
      <p:italic r:id="rId32"/>
      <p:boldItalic r:id="rId33"/>
    </p:embeddedFont>
    <p:embeddedFont>
      <p:font typeface="Myriad Web Pro" panose="020B0604020202020204" charset="0"/>
      <p:regular r:id="rId34"/>
      <p:bold r:id="rId35"/>
      <p:italic r:id="rId36"/>
      <p:boldItalic r:id="rId37"/>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9" name="Bridges, Carolyn (CDC/DDID/NCIRD/OD) (CTR)" initials="B(" lastIdx="17" clrIdx="28">
    <p:extLst>
      <p:ext uri="{19B8F6BF-5375-455C-9EA6-DF929625EA0E}">
        <p15:presenceInfo xmlns:p15="http://schemas.microsoft.com/office/powerpoint/2012/main" userId="S::ctb1@cdc.gov::35319e67-7ba3-4e44-a3e3-53dd79f46470" providerId="AD"/>
      </p:ext>
    </p:extLst>
  </p:cmAuthor>
  <p:cmAuthor id="1" name="LeBlanc, Tanya (CDC/DDPHSIS/CPR/DSLR)" initials="L(" lastIdx="11" clrIdx="0">
    <p:extLst>
      <p:ext uri="{19B8F6BF-5375-455C-9EA6-DF929625EA0E}">
        <p15:presenceInfo xmlns:p15="http://schemas.microsoft.com/office/powerpoint/2012/main" userId="S::tqs3@cdc.gov::5cfc95b3-6544-44f7-9a46-415357972133" providerId="AD"/>
      </p:ext>
    </p:extLst>
  </p:cmAuthor>
  <p:cmAuthor id="30" name="Julia" initials="J" lastIdx="2" clrIdx="29">
    <p:extLst>
      <p:ext uri="{19B8F6BF-5375-455C-9EA6-DF929625EA0E}">
        <p15:presenceInfo xmlns:p15="http://schemas.microsoft.com/office/powerpoint/2012/main" userId="S::wpc8@cdc.gov::bfb599a5-d34a-448f-8a79-bb279e3021f6" providerId="AD"/>
      </p:ext>
    </p:extLst>
  </p:cmAuthor>
  <p:cmAuthor id="2" name="Neiman, Romni (CDC/DDID/NCHHSTP/DSTDP)" initials="NR(" lastIdx="257" clrIdx="1">
    <p:extLst>
      <p:ext uri="{19B8F6BF-5375-455C-9EA6-DF929625EA0E}">
        <p15:presenceInfo xmlns:p15="http://schemas.microsoft.com/office/powerpoint/2012/main" userId="S::ran3@cdc.gov::6fe2ad62-23f6-456f-ad25-49dd858bab85" providerId="AD"/>
      </p:ext>
    </p:extLst>
  </p:cmAuthor>
  <p:cmAuthor id="31" name="O'Sullivan, Megan C. (CDC/DDID/NCEZID/DHCPP)" initials="OMC(" lastIdx="23" clrIdx="30">
    <p:extLst>
      <p:ext uri="{19B8F6BF-5375-455C-9EA6-DF929625EA0E}">
        <p15:presenceInfo xmlns:p15="http://schemas.microsoft.com/office/powerpoint/2012/main" userId="S::gtz3@cdc.gov::4a617d57-0662-48ac-9698-7ae3a07554e5" providerId="AD"/>
      </p:ext>
    </p:extLst>
  </p:cmAuthor>
  <p:cmAuthor id="3" name="Chorba, Terence L. (Terry) (CDC/DDID/NCHHSTP/DTE)" initials="C(" lastIdx="3" clrIdx="2">
    <p:extLst>
      <p:ext uri="{19B8F6BF-5375-455C-9EA6-DF929625EA0E}">
        <p15:presenceInfo xmlns:p15="http://schemas.microsoft.com/office/powerpoint/2012/main" userId="S::tlc2@cdc.gov::6272bce8-efad-4adf-b122-ff5edeb0133b" providerId="AD"/>
      </p:ext>
    </p:extLst>
  </p:cmAuthor>
  <p:cmAuthor id="4" name="Butler, Corey R. (CDC/NIOSH/WSD)" initials="BCR(" lastIdx="4" clrIdx="3">
    <p:extLst>
      <p:ext uri="{19B8F6BF-5375-455C-9EA6-DF929625EA0E}">
        <p15:presenceInfo xmlns:p15="http://schemas.microsoft.com/office/powerpoint/2012/main" userId="S::guz5@cdc.gov::efee67a4-b3a5-48fb-9126-06c174a057eb" providerId="AD"/>
      </p:ext>
    </p:extLst>
  </p:cmAuthor>
  <p:cmAuthor id="5" name="Pappas-DeLuca, Katina A. (CDC/DDPHSIS/CGH/DGHT)" initials="P(" lastIdx="21" clrIdx="4">
    <p:extLst>
      <p:ext uri="{19B8F6BF-5375-455C-9EA6-DF929625EA0E}">
        <p15:presenceInfo xmlns:p15="http://schemas.microsoft.com/office/powerpoint/2012/main" userId="S::kdp5@cdc.gov::b01365f7-56e5-456e-852e-81a49a712108" providerId="AD"/>
      </p:ext>
    </p:extLst>
  </p:cmAuthor>
  <p:cmAuthor id="6" name="Salmon, Melinda (CDC/DDID/NCHHSTP/DSTDP)" initials="SM(" lastIdx="10" clrIdx="5">
    <p:extLst>
      <p:ext uri="{19B8F6BF-5375-455C-9EA6-DF929625EA0E}">
        <p15:presenceInfo xmlns:p15="http://schemas.microsoft.com/office/powerpoint/2012/main" userId="S::meh3@cdc.gov::57233080-de48-4633-b468-28b8a33e2aa7" providerId="AD"/>
      </p:ext>
    </p:extLst>
  </p:cmAuthor>
  <p:cmAuthor id="7" name="Luckhaupt, Sara E. (CDC/NIOSH/DFSE/HIB)" initials="LSE(" lastIdx="2" clrIdx="6">
    <p:extLst>
      <p:ext uri="{19B8F6BF-5375-455C-9EA6-DF929625EA0E}">
        <p15:presenceInfo xmlns:p15="http://schemas.microsoft.com/office/powerpoint/2012/main" userId="S::pks8@cdc.gov::4df72765-06af-41ef-b4a7-1b84aa1b38f2" providerId="AD"/>
      </p:ext>
    </p:extLst>
  </p:cmAuthor>
  <p:cmAuthor id="8" name="Grant, Llelwyn (CDC/OD/OADC)" initials="GL(" lastIdx="1" clrIdx="7">
    <p:extLst>
      <p:ext uri="{19B8F6BF-5375-455C-9EA6-DF929625EA0E}">
        <p15:presenceInfo xmlns:p15="http://schemas.microsoft.com/office/powerpoint/2012/main" userId="S::lcg7@cdc.gov::24c6e2b8-1039-4887-a0fc-c76d6166fef6" providerId="AD"/>
      </p:ext>
    </p:extLst>
  </p:cmAuthor>
  <p:cmAuthor id="9" name="Wasley, Annemarie (CDC/DDPHSIS/CGH/GID)" initials="WA(" lastIdx="31" clrIdx="8">
    <p:extLst>
      <p:ext uri="{19B8F6BF-5375-455C-9EA6-DF929625EA0E}">
        <p15:presenceInfo xmlns:p15="http://schemas.microsoft.com/office/powerpoint/2012/main" userId="S::acw5@cdc.gov::2f33abc6-e408-4515-afae-e3ce67786002" providerId="AD"/>
      </p:ext>
    </p:extLst>
  </p:cmAuthor>
  <p:cmAuthor id="10" name="Patel, Priti (CDC/DDID/NCHHSTP/DVH)" initials="PP(" lastIdx="11" clrIdx="9">
    <p:extLst>
      <p:ext uri="{19B8F6BF-5375-455C-9EA6-DF929625EA0E}">
        <p15:presenceInfo xmlns:p15="http://schemas.microsoft.com/office/powerpoint/2012/main" userId="S::pgp0@cdc.gov::41332b5f-227d-44b9-b4c3-d542ec3cd7cb" providerId="AD"/>
      </p:ext>
    </p:extLst>
  </p:cmAuthor>
  <p:cmAuthor id="11" name="Moore Freeman, Latetia (CDC/DDNID/NCCDPHP/DNPAO)" initials="M(" lastIdx="6" clrIdx="10">
    <p:extLst>
      <p:ext uri="{19B8F6BF-5375-455C-9EA6-DF929625EA0E}">
        <p15:presenceInfo xmlns:p15="http://schemas.microsoft.com/office/powerpoint/2012/main" userId="S::ggi9@cdc.gov::cc1627b8-5ebc-4966-81f9-5b8dedc3cb9a" providerId="AD"/>
      </p:ext>
    </p:extLst>
  </p:cmAuthor>
  <p:cmAuthor id="12" name="Moore, Peter (CDC/DDID/NCHHSTP/DSTDP)" initials="MP(" lastIdx="1" clrIdx="11">
    <p:extLst>
      <p:ext uri="{19B8F6BF-5375-455C-9EA6-DF929625EA0E}">
        <p15:presenceInfo xmlns:p15="http://schemas.microsoft.com/office/powerpoint/2012/main" userId="S::prm3@cdc.gov::5aa0927c-2e5e-4577-9339-bfe7c59499cf" providerId="AD"/>
      </p:ext>
    </p:extLst>
  </p:cmAuthor>
  <p:cmAuthor id="13" name="Maiuri, Allison M. (CDC/DDID/NCHHSTP/DTE)" initials="MAM(" lastIdx="1" clrIdx="12">
    <p:extLst>
      <p:ext uri="{19B8F6BF-5375-455C-9EA6-DF929625EA0E}">
        <p15:presenceInfo xmlns:p15="http://schemas.microsoft.com/office/powerpoint/2012/main" userId="S::fpg3@cdc.gov::e501f85d-6eaf-4562-8784-330c8872bdce" providerId="AD"/>
      </p:ext>
    </p:extLst>
  </p:cmAuthor>
  <p:cmAuthor id="14" name="Moore, Latetia (CDC/ONDIEH/NCCDPHP)" initials="LVM" lastIdx="18" clrIdx="13">
    <p:extLst>
      <p:ext uri="{19B8F6BF-5375-455C-9EA6-DF929625EA0E}">
        <p15:presenceInfo xmlns:p15="http://schemas.microsoft.com/office/powerpoint/2012/main" userId="Moore, Latetia (CDC/ONDIEH/NCCDPHP)" providerId="None"/>
      </p:ext>
    </p:extLst>
  </p:cmAuthor>
  <p:cmAuthor id="15" name="Scales, Lamont (CDC/DDID/NCHHSTP/DHPIRS)" initials="SL(" lastIdx="3" clrIdx="14">
    <p:extLst>
      <p:ext uri="{19B8F6BF-5375-455C-9EA6-DF929625EA0E}">
        <p15:presenceInfo xmlns:p15="http://schemas.microsoft.com/office/powerpoint/2012/main" userId="S::WJG5@cdc.gov::548110a7-aded-455e-8e0a-223f9516d1cf" providerId="AD"/>
      </p:ext>
    </p:extLst>
  </p:cmAuthor>
  <p:cmAuthor id="16" name="Sara Bedrosian" initials="eri7" lastIdx="43" clrIdx="15">
    <p:extLst>
      <p:ext uri="{19B8F6BF-5375-455C-9EA6-DF929625EA0E}">
        <p15:presenceInfo xmlns:p15="http://schemas.microsoft.com/office/powerpoint/2012/main" userId="Sara Bedrosian" providerId="None"/>
      </p:ext>
    </p:extLst>
  </p:cmAuthor>
  <p:cmAuthor id="17" name="Anderson, Tara C. (CDC/DDID/NCIRD/DVD)" initials="ATC(" lastIdx="49" clrIdx="16">
    <p:extLst>
      <p:ext uri="{19B8F6BF-5375-455C-9EA6-DF929625EA0E}">
        <p15:presenceInfo xmlns:p15="http://schemas.microsoft.com/office/powerpoint/2012/main" userId="S::tqc3@cdc.gov::92eb9c36-42df-4804-bd8a-b09cde8c6650" providerId="AD"/>
      </p:ext>
    </p:extLst>
  </p:cmAuthor>
  <p:cmAuthor id="18" name="Van Handel, Michelle (CDC/DDID/NCHHSTP/OD)" initials="VHM(" lastIdx="5" clrIdx="17">
    <p:extLst>
      <p:ext uri="{19B8F6BF-5375-455C-9EA6-DF929625EA0E}">
        <p15:presenceInfo xmlns:p15="http://schemas.microsoft.com/office/powerpoint/2012/main" userId="S::ioq4@cdc.gov::2259ed54-77cd-463b-afaa-48496b135651" providerId="AD"/>
      </p:ext>
    </p:extLst>
  </p:cmAuthor>
  <p:cmAuthor id="19" name="Baldwin, Grant (CDC/DDNID/NCIPC/DOP)" initials="BG(" lastIdx="1" clrIdx="18">
    <p:extLst>
      <p:ext uri="{19B8F6BF-5375-455C-9EA6-DF929625EA0E}">
        <p15:presenceInfo xmlns:p15="http://schemas.microsoft.com/office/powerpoint/2012/main" userId="S::gfb3@cdc.gov::030f7451-3b61-41d9-a849-8aab88af1c33" providerId="AD"/>
      </p:ext>
    </p:extLst>
  </p:cmAuthor>
  <p:cmAuthor id="20" name="Czarnik, Michaila (CDC/DDNID/NCCDPHP/DNPAO) (CTR)" initials="CM((" lastIdx="1" clrIdx="19">
    <p:extLst>
      <p:ext uri="{19B8F6BF-5375-455C-9EA6-DF929625EA0E}">
        <p15:presenceInfo xmlns:p15="http://schemas.microsoft.com/office/powerpoint/2012/main" userId="S::otk6@cdc.gov::ae75e681-fa53-473c-a976-5986c7562ddb" providerId="AD"/>
      </p:ext>
    </p:extLst>
  </p:cmAuthor>
  <p:cmAuthor id="21" name="Mac Kenzie, Amy Loy (CDC/DDPHSIS/CPR/OD)" initials="MKAL(" lastIdx="6" clrIdx="20">
    <p:extLst>
      <p:ext uri="{19B8F6BF-5375-455C-9EA6-DF929625EA0E}">
        <p15:presenceInfo xmlns:p15="http://schemas.microsoft.com/office/powerpoint/2012/main" userId="S::anl6@cdc.gov::b1a1b433-1e1a-46c6-b49d-4d28ccaa435e" providerId="AD"/>
      </p:ext>
    </p:extLst>
  </p:cmAuthor>
  <p:cmAuthor id="22" name="Barrios, Lisa C. (CDC/DDID/NCHHSTP/DASH)" initials="BLC(" lastIdx="4" clrIdx="21">
    <p:extLst>
      <p:ext uri="{19B8F6BF-5375-455C-9EA6-DF929625EA0E}">
        <p15:presenceInfo xmlns:p15="http://schemas.microsoft.com/office/powerpoint/2012/main" userId="S::lic8@cdc.gov::f2a09f1d-dc6f-44aa-9dbd-ce5d4d64ba8a" providerId="AD"/>
      </p:ext>
    </p:extLst>
  </p:cmAuthor>
  <p:cmAuthor id="23" name="Polen, Kara N. (CDC/DDNID/NCBDDD/DBDID)" initials="PKN(" lastIdx="42" clrIdx="22">
    <p:extLst>
      <p:ext uri="{19B8F6BF-5375-455C-9EA6-DF929625EA0E}">
        <p15:presenceInfo xmlns:p15="http://schemas.microsoft.com/office/powerpoint/2012/main" userId="S::fvc1@cdc.gov::bbfb9708-049b-46f2-b8b1-e8b559e7796e" providerId="AD"/>
      </p:ext>
    </p:extLst>
  </p:cmAuthor>
  <p:cmAuthor id="24" name="Ryan, Elizabeth (CDC/DDID/NCIRD/OD) (CTR)" initials="RE((" lastIdx="17" clrIdx="23">
    <p:extLst>
      <p:ext uri="{19B8F6BF-5375-455C-9EA6-DF929625EA0E}">
        <p15:presenceInfo xmlns:p15="http://schemas.microsoft.com/office/powerpoint/2012/main" userId="S::ytn1@cdc.gov::f81697c6-c833-4180-9782-f84072a22811" providerId="AD"/>
      </p:ext>
    </p:extLst>
  </p:cmAuthor>
  <p:cmAuthor id="25" name="Goldstein, Susan (CDC/OID/NCIRD)" initials="stg1" lastIdx="19" clrIdx="24">
    <p:extLst>
      <p:ext uri="{19B8F6BF-5375-455C-9EA6-DF929625EA0E}">
        <p15:presenceInfo xmlns:p15="http://schemas.microsoft.com/office/powerpoint/2012/main" userId="Goldstein, Susan (CDC/OID/NCIRD)" providerId="None"/>
      </p:ext>
    </p:extLst>
  </p:cmAuthor>
  <p:cmAuthor id="26" name="Shefer, Abigail (CDC/DDPHSIS/CGH/GID)" initials="S(" lastIdx="8" clrIdx="25">
    <p:extLst>
      <p:ext uri="{19B8F6BF-5375-455C-9EA6-DF929625EA0E}">
        <p15:presenceInfo xmlns:p15="http://schemas.microsoft.com/office/powerpoint/2012/main" userId="S::ams7@cdc.gov::7177ae64-5114-44a0-a915-ea7eb8227f14" providerId="AD"/>
      </p:ext>
    </p:extLst>
  </p:cmAuthor>
  <p:cmAuthor id="27" name="Redmon, Ginger (CDC/DDID/NCIRD/ISD)" initials="RG(" lastIdx="42" clrIdx="26">
    <p:extLst>
      <p:ext uri="{19B8F6BF-5375-455C-9EA6-DF929625EA0E}">
        <p15:presenceInfo xmlns:p15="http://schemas.microsoft.com/office/powerpoint/2012/main" userId="S::vco8@cdc.gov::50a3cade-0d7b-4259-a8c1-79d30787019e" providerId="AD"/>
      </p:ext>
    </p:extLst>
  </p:cmAuthor>
  <p:cmAuthor id="28" name="Morelli, Valerie (CDC/DDID/NCIRD/ISD)" initials="MV(" lastIdx="57" clrIdx="27">
    <p:extLst>
      <p:ext uri="{19B8F6BF-5375-455C-9EA6-DF929625EA0E}">
        <p15:presenceInfo xmlns:p15="http://schemas.microsoft.com/office/powerpoint/2012/main" userId="S::vxm4@cdc.gov::d870f4aa-845c-472a-80c1-fb1929feec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6770"/>
    <a:srgbClr val="000000"/>
    <a:srgbClr val="006A71"/>
    <a:srgbClr val="177D95"/>
    <a:srgbClr val="88CBE0"/>
    <a:srgbClr val="B01519"/>
    <a:srgbClr val="1A8EA8"/>
    <a:srgbClr val="EE7A7D"/>
    <a:srgbClr val="319D85"/>
    <a:srgbClr val="F8C8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7" autoAdjust="0"/>
    <p:restoredTop sz="74043" autoAdjust="0"/>
  </p:normalViewPr>
  <p:slideViewPr>
    <p:cSldViewPr snapToGrid="0">
      <p:cViewPr>
        <p:scale>
          <a:sx n="107" d="100"/>
          <a:sy n="107" d="100"/>
        </p:scale>
        <p:origin x="114" y="3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font" Target="fonts/font5.fntdata"/><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7.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2.fntdata"/><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4.fntdata"/><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8048" cy="468803"/>
          </a:xfrm>
          <a:prstGeom prst="rect">
            <a:avLst/>
          </a:prstGeom>
        </p:spPr>
        <p:txBody>
          <a:bodyPr vert="horz" lIns="89126" tIns="44564" rIns="89126" bIns="44564"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022886" y="1"/>
            <a:ext cx="3078048" cy="468803"/>
          </a:xfrm>
          <a:prstGeom prst="rect">
            <a:avLst/>
          </a:prstGeom>
        </p:spPr>
        <p:txBody>
          <a:bodyPr vert="horz" lIns="89126" tIns="44564" rIns="89126" bIns="44564"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12/14/2020</a:t>
            </a:fld>
            <a:endParaRPr lang="en-US"/>
          </a:p>
        </p:txBody>
      </p:sp>
      <p:sp>
        <p:nvSpPr>
          <p:cNvPr id="4" name="Slide Image Placeholder 3"/>
          <p:cNvSpPr>
            <a:spLocks noGrp="1" noRot="1" noChangeAspect="1"/>
          </p:cNvSpPr>
          <p:nvPr>
            <p:ph type="sldImg" idx="2"/>
          </p:nvPr>
        </p:nvSpPr>
        <p:spPr>
          <a:xfrm>
            <a:off x="420688" y="704850"/>
            <a:ext cx="6261100" cy="3521075"/>
          </a:xfrm>
          <a:prstGeom prst="rect">
            <a:avLst/>
          </a:prstGeom>
          <a:noFill/>
          <a:ln w="12700">
            <a:solidFill>
              <a:prstClr val="black"/>
            </a:solidFill>
          </a:ln>
        </p:spPr>
        <p:txBody>
          <a:bodyPr vert="horz" lIns="89126" tIns="44564" rIns="89126" bIns="44564" rtlCol="0" anchor="ctr"/>
          <a:lstStyle/>
          <a:p>
            <a:pPr lvl="0"/>
            <a:endParaRPr lang="en-US" noProof="0"/>
          </a:p>
        </p:txBody>
      </p:sp>
      <p:sp>
        <p:nvSpPr>
          <p:cNvPr id="5" name="Notes Placeholder 4"/>
          <p:cNvSpPr>
            <a:spLocks noGrp="1"/>
          </p:cNvSpPr>
          <p:nvPr>
            <p:ph type="body" sz="quarter" idx="3"/>
          </p:nvPr>
        </p:nvSpPr>
        <p:spPr>
          <a:xfrm>
            <a:off x="710557" y="4459838"/>
            <a:ext cx="5681363" cy="4223882"/>
          </a:xfrm>
          <a:prstGeom prst="rect">
            <a:avLst/>
          </a:prstGeom>
        </p:spPr>
        <p:txBody>
          <a:bodyPr vert="horz" lIns="89126" tIns="44564" rIns="89126" bIns="4456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918121"/>
            <a:ext cx="3078048" cy="468803"/>
          </a:xfrm>
          <a:prstGeom prst="rect">
            <a:avLst/>
          </a:prstGeom>
        </p:spPr>
        <p:txBody>
          <a:bodyPr vert="horz" lIns="89126" tIns="44564" rIns="89126" bIns="44564"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022886" y="8918121"/>
            <a:ext cx="3078048" cy="468803"/>
          </a:xfrm>
          <a:prstGeom prst="rect">
            <a:avLst/>
          </a:prstGeom>
        </p:spPr>
        <p:txBody>
          <a:bodyPr vert="horz" lIns="89126" tIns="44564" rIns="89126" bIns="44564"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Thank you for joining us today. Whether you are </a:t>
            </a:r>
            <a:r>
              <a:rPr lang="en-US" sz="1200" b="0" i="0" kern="1200" dirty="0">
                <a:solidFill>
                  <a:schemeClr val="tx1"/>
                </a:solidFill>
                <a:effectLst/>
                <a:latin typeface="+mn-lt"/>
                <a:ea typeface="+mn-ea"/>
                <a:cs typeface="+mn-cs"/>
              </a:rPr>
              <a:t>a doctor, a nurse, a medical assistant, a member of the check-in staff, or facilities management, you serve in a healthcare setting and are, therefore, first in line for a COVID-19 vaccine. Today, we’ll cover what we know about these vaccines and arm you with the information you need to make a decision about getting one. </a:t>
            </a:r>
          </a:p>
          <a:p>
            <a:r>
              <a:rPr lang="en-US" dirty="0"/>
              <a:t> </a:t>
            </a:r>
          </a:p>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51271" indent="-288950">
              <a:defRPr>
                <a:solidFill>
                  <a:schemeClr val="tx1"/>
                </a:solidFill>
                <a:latin typeface="Myriad Web Pro" panose="020B0503030403020204" pitchFamily="34" charset="0"/>
              </a:defRPr>
            </a:lvl2pPr>
            <a:lvl3pPr marL="1155802" indent="-231160">
              <a:defRPr>
                <a:solidFill>
                  <a:schemeClr val="tx1"/>
                </a:solidFill>
                <a:latin typeface="Myriad Web Pro" panose="020B0503030403020204" pitchFamily="34" charset="0"/>
              </a:defRPr>
            </a:lvl3pPr>
            <a:lvl4pPr marL="1618122" indent="-231160">
              <a:defRPr>
                <a:solidFill>
                  <a:schemeClr val="tx1"/>
                </a:solidFill>
                <a:latin typeface="Myriad Web Pro" panose="020B0503030403020204" pitchFamily="34" charset="0"/>
              </a:defRPr>
            </a:lvl4pPr>
            <a:lvl5pPr marL="2080443" indent="-231160">
              <a:defRPr>
                <a:solidFill>
                  <a:schemeClr val="tx1"/>
                </a:solidFill>
                <a:latin typeface="Myriad Web Pro" panose="020B0503030403020204" pitchFamily="34" charset="0"/>
              </a:defRPr>
            </a:lvl5pPr>
            <a:lvl6pPr marL="2542764" indent="-231160" fontAlgn="base">
              <a:spcBef>
                <a:spcPct val="0"/>
              </a:spcBef>
              <a:spcAft>
                <a:spcPct val="0"/>
              </a:spcAft>
              <a:defRPr>
                <a:solidFill>
                  <a:schemeClr val="tx1"/>
                </a:solidFill>
                <a:latin typeface="Myriad Web Pro" panose="020B0503030403020204" pitchFamily="34" charset="0"/>
              </a:defRPr>
            </a:lvl6pPr>
            <a:lvl7pPr marL="3005084" indent="-231160" fontAlgn="base">
              <a:spcBef>
                <a:spcPct val="0"/>
              </a:spcBef>
              <a:spcAft>
                <a:spcPct val="0"/>
              </a:spcAft>
              <a:defRPr>
                <a:solidFill>
                  <a:schemeClr val="tx1"/>
                </a:solidFill>
                <a:latin typeface="Myriad Web Pro" panose="020B0503030403020204" pitchFamily="34" charset="0"/>
              </a:defRPr>
            </a:lvl7pPr>
            <a:lvl8pPr marL="3467405" indent="-231160" fontAlgn="base">
              <a:spcBef>
                <a:spcPct val="0"/>
              </a:spcBef>
              <a:spcAft>
                <a:spcPct val="0"/>
              </a:spcAft>
              <a:defRPr>
                <a:solidFill>
                  <a:schemeClr val="tx1"/>
                </a:solidFill>
                <a:latin typeface="Myriad Web Pro" panose="020B0503030403020204" pitchFamily="34" charset="0"/>
              </a:defRPr>
            </a:lvl8pPr>
            <a:lvl9pPr marL="3929725" indent="-231160" fontAlgn="base">
              <a:spcBef>
                <a:spcPct val="0"/>
              </a:spcBef>
              <a:spcAft>
                <a:spcPct val="0"/>
              </a:spcAft>
              <a:defRPr>
                <a:solidFill>
                  <a:schemeClr val="tx1"/>
                </a:solidFill>
                <a:latin typeface="Myriad Web Pro" panose="020B0503030403020204" pitchFamily="34" charset="0"/>
              </a:defRPr>
            </a:lvl9pPr>
          </a:lstStyle>
          <a:p>
            <a:pPr defTabSz="924641" fontAlgn="base">
              <a:spcBef>
                <a:spcPct val="0"/>
              </a:spcBef>
              <a:spcAft>
                <a:spcPct val="0"/>
              </a:spcAft>
              <a:defRPr/>
            </a:pPr>
            <a:fld id="{6F084AA2-EDF3-41B6-9BD5-4D1331E35CE7}" type="slidenum">
              <a:rPr lang="en-US" altLang="en-US">
                <a:solidFill>
                  <a:prstClr val="black"/>
                </a:solidFill>
                <a:latin typeface="Calibri" panose="020F0502020204030204" pitchFamily="34" charset="0"/>
              </a:rPr>
              <a:pPr defTabSz="924641" fontAlgn="base">
                <a:spcBef>
                  <a:spcPct val="0"/>
                </a:spcBef>
                <a:spcAft>
                  <a:spcPct val="0"/>
                </a:spcAft>
                <a:defRPr/>
              </a:pPr>
              <a:t>1</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3554512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We realize that you may have concerns about the safety of </a:t>
            </a:r>
            <a:r>
              <a:rPr lang="en-US" dirty="0"/>
              <a:t>these first COVID-19 </a:t>
            </a:r>
            <a:r>
              <a:rPr lang="en-US" sz="1200" b="0" i="0" kern="1200" dirty="0">
                <a:solidFill>
                  <a:schemeClr val="tx1"/>
                </a:solidFill>
                <a:effectLst/>
                <a:latin typeface="+mn-lt"/>
                <a:ea typeface="+mn-ea"/>
                <a:cs typeface="+mn-cs"/>
              </a:rPr>
              <a:t>vaccines, </a:t>
            </a:r>
            <a:r>
              <a:rPr lang="en-US" dirty="0"/>
              <a:t>because they</a:t>
            </a:r>
            <a:r>
              <a:rPr lang="en-US" sz="1200" b="0" i="0" kern="1200" dirty="0">
                <a:solidFill>
                  <a:schemeClr val="tx1"/>
                </a:solidFill>
                <a:effectLst/>
                <a:latin typeface="+mn-lt"/>
                <a:ea typeface="+mn-ea"/>
                <a:cs typeface="+mn-cs"/>
              </a:rPr>
              <a:t> use new technology</a:t>
            </a:r>
            <a:r>
              <a:rPr lang="en-US" dirty="0"/>
              <a:t>.  </a:t>
            </a:r>
            <a:r>
              <a:rPr lang="en-US" sz="1200" b="0" i="0" kern="1200" dirty="0">
                <a:solidFill>
                  <a:schemeClr val="tx1"/>
                </a:solidFill>
                <a:effectLst/>
                <a:latin typeface="+mn-lt"/>
                <a:ea typeface="+mn-ea"/>
                <a:cs typeface="+mn-cs"/>
              </a:rPr>
              <a:t>We were able to fast-track these vaccines because researchers used existing clinical trial networks, l</a:t>
            </a:r>
            <a:r>
              <a:rPr lang="en-US" dirty="0"/>
              <a:t>ike those </a:t>
            </a:r>
            <a:r>
              <a:rPr lang="en-US" b="0" dirty="0"/>
              <a:t>that</a:t>
            </a:r>
            <a:r>
              <a:rPr lang="en-US" b="1" dirty="0"/>
              <a:t> </a:t>
            </a:r>
            <a:r>
              <a:rPr lang="en-US" dirty="0"/>
              <a:t>study HIV treatments and vaccines, </a:t>
            </a:r>
            <a:r>
              <a:rPr lang="en-US" sz="1200" b="0" i="0" kern="1200" dirty="0">
                <a:solidFill>
                  <a:schemeClr val="tx1"/>
                </a:solidFill>
                <a:effectLst/>
                <a:latin typeface="+mn-lt"/>
                <a:ea typeface="+mn-ea"/>
                <a:cs typeface="+mn-cs"/>
              </a:rPr>
              <a:t>to quickly conduct COVID-19 vaccine trials.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Another critical piece has been the investment in manufacturing, even before COVID-19 vaccines have been proven effective. The U.S. government and vaccine manufacturers have invested millions of dollars to scale up vaccine production while clinical trials have been in progress, greatly reducing the amount of time between vaccine authorization and vaccine implementation. Because of the great financial risk, the investment in manufacturing normally doesn’t happen until later in the development process.</a:t>
            </a:r>
          </a:p>
          <a:p>
            <a:pPr>
              <a:defRPr/>
            </a:pPr>
            <a:endParaRPr lang="en-US" sz="1200" b="0" i="0" kern="1200" dirty="0">
              <a:solidFill>
                <a:schemeClr val="tx1"/>
              </a:solidFill>
              <a:effectLst/>
              <a:latin typeface="+mn-lt"/>
              <a:ea typeface="+mn-ea"/>
              <a:cs typeface="+mn-cs"/>
            </a:endParaRPr>
          </a:p>
          <a:p>
            <a:pPr>
              <a:defRPr/>
            </a:pPr>
            <a:r>
              <a:rPr lang="en-US" sz="1200" b="0" i="0" kern="1200" dirty="0">
                <a:solidFill>
                  <a:schemeClr val="tx1"/>
                </a:solidFill>
                <a:effectLst/>
                <a:latin typeface="+mn-lt"/>
                <a:ea typeface="+mn-ea"/>
                <a:cs typeface="+mn-cs"/>
              </a:rPr>
              <a:t>As we mentioned earlier, mRNA vaccines are faster and cheaper to produce because they use ready-made materials. And FDA and CDC are working quickly to prioritize review and approval of COVID-19 vaccines.</a:t>
            </a:r>
            <a:r>
              <a:rPr lang="en-US" dirty="0"/>
              <a:t> </a:t>
            </a:r>
            <a:endParaRPr lang="en-US" dirty="0">
              <a:ea typeface="+mn-ea"/>
              <a:cs typeface="+mn-cs"/>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10</a:t>
            </a:fld>
            <a:endParaRPr lang="en-US"/>
          </a:p>
        </p:txBody>
      </p:sp>
    </p:spTree>
    <p:extLst>
      <p:ext uri="{BB962C8B-B14F-4D97-AF65-F5344CB8AC3E}">
        <p14:creationId xmlns:p14="http://schemas.microsoft.com/office/powerpoint/2010/main" val="2250226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sz="1200" b="0" i="0" kern="1200" dirty="0">
                <a:solidFill>
                  <a:schemeClr val="tx1"/>
                </a:solidFill>
                <a:effectLst/>
                <a:latin typeface="+mn-lt"/>
                <a:ea typeface="+mn-ea"/>
                <a:cs typeface="+mn-cs"/>
              </a:rPr>
              <a:t>I want to emphasize again that COVID-19 vaccines are being held to the same safety standards as other routine vaccines. </a:t>
            </a:r>
            <a:r>
              <a:rPr lang="en-US" dirty="0"/>
              <a:t>Several </a:t>
            </a:r>
            <a:r>
              <a:rPr lang="en-US" sz="1200" b="0" i="0" kern="1200" dirty="0">
                <a:solidFill>
                  <a:schemeClr val="tx1"/>
                </a:solidFill>
                <a:effectLst/>
                <a:latin typeface="+mn-lt"/>
                <a:ea typeface="+mn-ea"/>
                <a:cs typeface="+mn-cs"/>
              </a:rPr>
              <a:t>expert and independent groups evaluate the safety of vaccines being given to people in the United States.</a:t>
            </a:r>
            <a:r>
              <a:rPr lang="en-US" dirty="0"/>
              <a:t> </a:t>
            </a: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a:defRPr/>
            </a:pPr>
            <a:r>
              <a:rPr lang="en-US" dirty="0"/>
              <a:t>Before ANY vaccines receive authorization or approval, FDA carefully reviews all the safety data from clinical trials. And t</a:t>
            </a:r>
            <a:r>
              <a:rPr lang="en-US" sz="1200" b="0" i="0" kern="1200" dirty="0">
                <a:solidFill>
                  <a:schemeClr val="tx1"/>
                </a:solidFill>
                <a:effectLst/>
                <a:latin typeface="+mn-lt"/>
                <a:ea typeface="+mn-ea"/>
                <a:cs typeface="+mn-cs"/>
              </a:rPr>
              <a:t>he Advisory Committee on Immunization Practices, or ACIP, which is an independent body of experts, reviews all safety data before recommending use. FDA and ACIP have </a:t>
            </a:r>
            <a:r>
              <a:rPr lang="en-US" dirty="0">
                <a:solidFill>
                  <a:srgbClr val="000000"/>
                </a:solidFill>
                <a:cs typeface="Calibri"/>
              </a:rPr>
              <a:t>qualified scientific and clinical experts with minimal conflicts of interest reviewing all of the data. </a:t>
            </a: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a:defRPr/>
            </a:pPr>
            <a:r>
              <a:rPr lang="en-US" sz="1200" b="0" i="0" kern="1200" dirty="0">
                <a:solidFill>
                  <a:schemeClr val="tx1"/>
                </a:solidFill>
                <a:effectLst/>
                <a:latin typeface="+mn-lt"/>
                <a:ea typeface="+mn-ea"/>
                <a:cs typeface="+mn-cs"/>
              </a:rPr>
              <a:t>After </a:t>
            </a:r>
            <a:r>
              <a:rPr lang="en-US" dirty="0"/>
              <a:t>ANY vaccines</a:t>
            </a:r>
            <a:r>
              <a:rPr lang="en-US" sz="1200" b="0" i="0" kern="1200" dirty="0">
                <a:solidFill>
                  <a:schemeClr val="tx1"/>
                </a:solidFill>
                <a:effectLst/>
                <a:latin typeface="+mn-lt"/>
                <a:ea typeface="+mn-ea"/>
                <a:cs typeface="+mn-cs"/>
              </a:rPr>
              <a:t> are authorized and in use, both FDA and CDC continue to monitor the safety of vaccines.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Existing systems have methods that can rapidly detect possible vaccine safety problems. These systems are being scaled up for COVID-19 vaccine introduction to fully meet the needs of the nation. Additional systems and data sources are also being developed to further enhance safety monitoring capabilities. </a:t>
            </a:r>
            <a:endParaRPr lang="en-US" dirty="0"/>
          </a:p>
          <a:p>
            <a:pPr lv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5833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Monitoring vaccine safety is a regular, ongoing part of vaccine development and these systems have been in place for decades to ensure the safety of routine vaccines. These systems are complementary and work together to monitor vaccine safety. Components include: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VAERS, which collects and analyzes reports of adverse events that happen after vaccination.</a:t>
            </a:r>
            <a:endParaRPr lang="en-US" sz="1200" b="0" i="0" kern="1200" dirty="0">
              <a:solidFill>
                <a:schemeClr val="tx1"/>
              </a:solidFill>
              <a:effectLst/>
              <a:latin typeface="+mn-lt"/>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The Vaccine Safety Datalink and the Post-Licensure Rapid Immunization Safety Monitoring System, which are networks of healthcare organizations that actively analyze the healthcare information of millions of people; and</a:t>
            </a:r>
            <a:endParaRPr lang="en-US" sz="1200" b="0" i="0" kern="1200" dirty="0">
              <a:solidFill>
                <a:schemeClr val="tx1"/>
              </a:solidFill>
              <a:effectLst/>
              <a:latin typeface="+mn-lt"/>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defRPr/>
            </a:pPr>
            <a:r>
              <a:rPr lang="en-US" sz="1200" b="0" i="0" kern="1200" dirty="0">
                <a:solidFill>
                  <a:schemeClr val="tx1"/>
                </a:solidFill>
                <a:effectLst/>
                <a:latin typeface="+mn-lt"/>
                <a:ea typeface="+mn-ea"/>
                <a:cs typeface="+mn-cs"/>
              </a:rPr>
              <a:t>The Clinical Immunization Safety Assessment, or CISA, which is a collaboration between CDC and 7 medical research centers. CISA assists healthcare providers with complex vaccine safety questions and conducts clinical research studies to better understand vaccine safety.</a:t>
            </a:r>
            <a:endParaRPr lang="en-US" dirty="0">
              <a:cs typeface="Calibri"/>
            </a:endParaRPr>
          </a:p>
          <a:p>
            <a:pPr marL="171450" indent="-171450">
              <a:buFont typeface="Arial" panose="020B0604020202020204" pitchFamily="34" charset="0"/>
              <a:buChar char="•"/>
              <a:defRPr/>
            </a:pPr>
            <a:endParaRPr lang="en-US" dirty="0"/>
          </a:p>
          <a:p>
            <a:pPr marL="171450" marR="0" lvl="0" indent="-171450" algn="l" defTabSz="914400">
              <a:lnSpc>
                <a:spcPct val="100000"/>
              </a:lnSpc>
              <a:spcBef>
                <a:spcPct val="30000"/>
              </a:spcBef>
              <a:spcAft>
                <a:spcPct val="0"/>
              </a:spcAft>
              <a:buClrTx/>
              <a:buSzTx/>
              <a:buFont typeface="Arial" panose="020B0604020202020204" pitchFamily="34" charset="0"/>
              <a:buChar char="•"/>
              <a:tabLst/>
              <a:defRPr/>
            </a:pPr>
            <a:r>
              <a:rPr lang="en-US" dirty="0"/>
              <a:t>FDA’s Biologics Effectiveness and Safety System, or BEST, which is a system of electronic health record, administrative, and claims-based data for active surveillance and research</a:t>
            </a:r>
            <a:endParaRPr lang="en-US" dirty="0">
              <a:cs typeface="Calibri"/>
            </a:endParaRPr>
          </a:p>
          <a:p>
            <a:pPr marL="171450" marR="0" lvl="0" indent="-171450" algn="l" defTabSz="914400">
              <a:lnSpc>
                <a:spcPct val="100000"/>
              </a:lnSpc>
              <a:spcBef>
                <a:spcPct val="30000"/>
              </a:spcBef>
              <a:spcAft>
                <a:spcPct val="0"/>
              </a:spcAft>
              <a:buClrTx/>
              <a:buSzTx/>
              <a:buFont typeface="Arial" panose="020B0604020202020204" pitchFamily="34" charset="0"/>
              <a:buChar char="•"/>
              <a:tabLst/>
              <a:defRPr/>
            </a:pPr>
            <a:endParaRPr lang="en-US" sz="1200" b="0" i="0" kern="1200" dirty="0">
              <a:solidFill>
                <a:schemeClr val="tx1"/>
              </a:solidFill>
              <a:effectLst/>
              <a:latin typeface="+mn-lt"/>
              <a:cs typeface="Calibri"/>
            </a:endParaRPr>
          </a:p>
          <a:p>
            <a:pPr>
              <a:defRPr/>
            </a:pPr>
            <a:r>
              <a:rPr lang="en-US" sz="1200" b="0" i="0" kern="1200" dirty="0">
                <a:solidFill>
                  <a:schemeClr val="tx1"/>
                </a:solidFill>
                <a:effectLst/>
                <a:latin typeface="+mn-lt"/>
                <a:ea typeface="+mn-ea"/>
                <a:cs typeface="+mn-cs"/>
              </a:rPr>
              <a:t>These existing data systems can rapidly detect signals for possible vaccine safety problems.</a:t>
            </a:r>
            <a:r>
              <a:rPr lang="en-US" dirty="0"/>
              <a:t> </a:t>
            </a:r>
            <a:endParaRPr lang="en-US" sz="1200" b="0" i="0" kern="1200" dirty="0">
              <a:solidFill>
                <a:schemeClr val="tx1"/>
              </a:solidFill>
              <a:effectLst/>
              <a:latin typeface="+mn-lt"/>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Additional systems and data sources are also being developed to further enhance safety monitoring capabilities. One example is </a:t>
            </a:r>
            <a:r>
              <a:rPr lang="en-US" dirty="0"/>
              <a:t>v-safe</a:t>
            </a:r>
            <a:r>
              <a:rPr lang="en-US" sz="1200" b="0" i="0" kern="1200" dirty="0">
                <a:solidFill>
                  <a:schemeClr val="tx1"/>
                </a:solidFill>
                <a:effectLst/>
                <a:latin typeface="+mn-lt"/>
                <a:ea typeface="+mn-ea"/>
                <a:cs typeface="+mn-cs"/>
              </a:rPr>
              <a:t>—an active surveillance system that uses text messaging to initiate web-based survey monitoring.</a:t>
            </a:r>
            <a:endParaRPr lang="en-US" sz="1200" b="0" i="0" kern="1200" dirty="0">
              <a:solidFill>
                <a:schemeClr val="tx1"/>
              </a:solidFill>
              <a:effectLst/>
              <a:latin typeface="+mn-lt"/>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As you can see, no shortcuts on vaccine safety are taken for these COVID-19 vaccines or any other vaccine.</a:t>
            </a: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4837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a:solidFill>
                  <a:schemeClr val="tx1"/>
                </a:solidFill>
                <a:effectLst/>
                <a:latin typeface="+mn-lt"/>
                <a:ea typeface="+mn-ea"/>
                <a:cs typeface="+mn-cs"/>
              </a:rPr>
              <a:t>What are the benefits of getting a COVID-19 vaccine? COVID-19 </a:t>
            </a:r>
            <a:r>
              <a:rPr lang="en-US" sz="1200" u="none" kern="1200">
                <a:solidFill>
                  <a:schemeClr val="tx1"/>
                </a:solidFill>
                <a:effectLst/>
                <a:latin typeface="+mn-lt"/>
                <a:ea typeface="+mn-ea"/>
                <a:cs typeface="+mn-cs"/>
              </a:rPr>
              <a:t>vaccination</a:t>
            </a:r>
            <a:r>
              <a:rPr lang="en-US" sz="1200" kern="1200">
                <a:solidFill>
                  <a:schemeClr val="tx1"/>
                </a:solidFill>
                <a:effectLst/>
                <a:latin typeface="+mn-lt"/>
                <a:ea typeface="+mn-ea"/>
                <a:cs typeface="+mn-cs"/>
              </a:rPr>
              <a:t> will help keep you from getting COVID-19. Getting a COVID-19 vaccine will help create an immune response in your body against the virus without your having to experience illness. Based on what we know about vaccines for other diseases, experts believe that getting a COVID-19 vaccine may help keep you from getting seriously ill even if you do get COVID-19.</a:t>
            </a:r>
          </a:p>
          <a:p>
            <a:pPr lvl="1"/>
            <a:endParaRPr lang="en-US" sz="1200" kern="1200">
              <a:solidFill>
                <a:schemeClr val="tx1"/>
              </a:solidFill>
              <a:effectLst/>
              <a:latin typeface="+mn-lt"/>
              <a:ea typeface="+mn-ea"/>
              <a:cs typeface="+mn-cs"/>
            </a:endParaRPr>
          </a:p>
          <a:p>
            <a:pPr lvl="1"/>
            <a:r>
              <a:rPr lang="en-US" sz="1200" kern="1200">
                <a:solidFill>
                  <a:schemeClr val="tx1"/>
                </a:solidFill>
                <a:effectLst/>
                <a:latin typeface="+mn-lt"/>
                <a:ea typeface="+mn-ea"/>
                <a:cs typeface="+mn-cs"/>
              </a:rPr>
              <a:t>Getting vaccinated yourself may also protect people around you--your family, your coworkers, patients--particularly people at increased risk for </a:t>
            </a:r>
            <a:r>
              <a:rPr lang="en-US" sz="1200" u="none" kern="1200">
                <a:solidFill>
                  <a:schemeClr val="tx1"/>
                </a:solidFill>
                <a:effectLst/>
                <a:latin typeface="+mn-lt"/>
                <a:ea typeface="+mn-ea"/>
                <a:cs typeface="+mn-cs"/>
              </a:rPr>
              <a:t>becoming severely ill </a:t>
            </a:r>
            <a:r>
              <a:rPr lang="en-US" sz="1200" kern="1200">
                <a:solidFill>
                  <a:schemeClr val="tx1"/>
                </a:solidFill>
                <a:effectLst/>
                <a:latin typeface="+mn-lt"/>
                <a:ea typeface="+mn-ea"/>
                <a:cs typeface="+mn-cs"/>
              </a:rPr>
              <a:t>from COVID-19.</a:t>
            </a:r>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13</a:t>
            </a:fld>
            <a:endParaRPr lang="en-US"/>
          </a:p>
        </p:txBody>
      </p:sp>
    </p:spTree>
    <p:extLst>
      <p:ext uri="{BB962C8B-B14F-4D97-AF65-F5344CB8AC3E}">
        <p14:creationId xmlns:p14="http://schemas.microsoft.com/office/powerpoint/2010/main" val="1477524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COVID-19 vaccination will also be a safer way to help build protection. Getting </a:t>
            </a:r>
            <a:r>
              <a:rPr lang="en-US" u="none"/>
              <a:t>the virus that causes </a:t>
            </a:r>
            <a:r>
              <a:rPr lang="en-US"/>
              <a:t>COVID-19 may offer some natural protection, known as immunity. But experts don’t know how long this protection lasts, and the risk of severe illness and death from COVID-19 far outweighs any benefits of natural immunity. COVID-19 vaccination will help protect you by creating an antibody response.</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14</a:t>
            </a:fld>
            <a:endParaRPr lang="en-US"/>
          </a:p>
        </p:txBody>
      </p:sp>
    </p:spTree>
    <p:extLst>
      <p:ext uri="{BB962C8B-B14F-4D97-AF65-F5344CB8AC3E}">
        <p14:creationId xmlns:p14="http://schemas.microsoft.com/office/powerpoint/2010/main" val="1715376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COVID-19 vaccination will be an important tool to help stop the pandemic, but it continues to be one tool in the toolbox. While COVID-19 mRNA vaccines appear to be highly effective, additional preventive tools remain important to limit the spread of COVID-19. The combination of getting vaccinated and following CDC’s recommendations to protect yourself and others will offer the best protection from COVID-19. Wash your hands. Avoid close contact. Cover your nose and mouth with a mask. Clean and disinfect frequently touched surfaces. Stopping a pandemic requires using all the tools we have available. </a:t>
            </a:r>
          </a:p>
          <a:p>
            <a:endParaRPr lang="en-US" dirty="0"/>
          </a:p>
          <a:p>
            <a:r>
              <a:rPr lang="en-US" sz="1200" kern="1200" dirty="0">
                <a:solidFill>
                  <a:schemeClr val="tx1"/>
                </a:solidFill>
                <a:latin typeface="+mn-lt"/>
                <a:ea typeface="+mn-ea"/>
                <a:cs typeface="+mn-cs"/>
              </a:rPr>
              <a:t>It will take time to vaccinate all Americans. While the vaccines are being delivered, it's important that everyone continue to take all steps to prevent spread of COVID-19.</a:t>
            </a: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15</a:t>
            </a:fld>
            <a:endParaRPr lang="en-US"/>
          </a:p>
        </p:txBody>
      </p:sp>
    </p:spTree>
    <p:extLst>
      <p:ext uri="{BB962C8B-B14F-4D97-AF65-F5344CB8AC3E}">
        <p14:creationId xmlns:p14="http://schemas.microsoft.com/office/powerpoint/2010/main" val="2939900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COVID-19 vaccine becomes more widely available, you may hear more information and misinformation from your friends, family, social media, and peers. Accurate information is key, so we want to review some key facts. </a:t>
            </a:r>
          </a:p>
          <a:p>
            <a:endParaRPr lang="en-US" dirty="0"/>
          </a:p>
          <a:p>
            <a:r>
              <a:rPr lang="en-US" sz="1200" b="0" i="0" kern="1200" dirty="0">
                <a:solidFill>
                  <a:schemeClr val="tx1"/>
                </a:solidFill>
                <a:effectLst/>
                <a:latin typeface="+mn-lt"/>
                <a:ea typeface="+mn-ea"/>
                <a:cs typeface="+mn-cs"/>
              </a:rPr>
              <a:t>COVID-19 mRNA vaccines will not give you COVID-19. As we’ve mentioned, </a:t>
            </a:r>
            <a:r>
              <a:rPr lang="en-US" sz="1200" b="1" i="0" kern="1200" dirty="0">
                <a:solidFill>
                  <a:schemeClr val="tx1"/>
                </a:solidFill>
                <a:effectLst/>
                <a:latin typeface="+mn-lt"/>
                <a:ea typeface="+mn-ea"/>
                <a:cs typeface="+mn-cs"/>
              </a:rPr>
              <a:t>none</a:t>
            </a:r>
            <a:r>
              <a:rPr lang="en-US" sz="1200" b="0" i="0" kern="1200" dirty="0">
                <a:solidFill>
                  <a:schemeClr val="tx1"/>
                </a:solidFill>
                <a:effectLst/>
                <a:latin typeface="+mn-lt"/>
                <a:ea typeface="+mn-ea"/>
                <a:cs typeface="+mn-cs"/>
              </a:rPr>
              <a:t> of the COVID-19 vaccines currently in use or under development in the United States use the live virus that causes COVID-19. People can experience side effects, such as fever, after receiving the vaccine, especially after the 2</a:t>
            </a:r>
            <a:r>
              <a:rPr lang="en-US" sz="1200" b="0" i="0" kern="1200" baseline="30000" dirty="0">
                <a:solidFill>
                  <a:schemeClr val="tx1"/>
                </a:solidFill>
                <a:effectLst/>
                <a:latin typeface="+mn-lt"/>
                <a:ea typeface="+mn-ea"/>
                <a:cs typeface="+mn-cs"/>
              </a:rPr>
              <a:t>nd</a:t>
            </a:r>
            <a:r>
              <a:rPr lang="en-US" sz="1200" b="0" i="0" kern="1200" dirty="0">
                <a:solidFill>
                  <a:schemeClr val="tx1"/>
                </a:solidFill>
                <a:effectLst/>
                <a:latin typeface="+mn-lt"/>
                <a:ea typeface="+mn-ea"/>
                <a:cs typeface="+mn-cs"/>
              </a:rPr>
              <a:t> dose. This is because the first shot primes the immune system, helping it recognize the virus, and the second shot strengthens the immune response. These side effects are normal and are signs that the body is building immunity. It also typically takes a few weeks for the body to build immunity after vaccination. That means it’s possible a person could be infected with the virus that causes COVID-19 just before or just after vaccination and get sick. This is because the vaccine has not had enough time to provide protection.</a:t>
            </a:r>
          </a:p>
          <a:p>
            <a:r>
              <a:rPr lang="en-US" dirty="0"/>
              <a:t>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16</a:t>
            </a:fld>
            <a:endParaRPr lang="en-US"/>
          </a:p>
        </p:txBody>
      </p:sp>
    </p:spTree>
    <p:extLst>
      <p:ext uri="{BB962C8B-B14F-4D97-AF65-F5344CB8AC3E}">
        <p14:creationId xmlns:p14="http://schemas.microsoft.com/office/powerpoint/2010/main" val="13508209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Another fact: COVID-19 mRNA vaccines will not cause you to test positive on COVID-19 viral tests. Vaccines currently authorized or in clinical trials in the United States won’t cause you to test positive on viral tests, which are used to see if you have a current infection. If your body develops an immune response, which is the goal of vaccination, there is a possibility you may test positive on some antibody tests. Antibody tests indicate you had a previous infection and that you may have some level of protection against the virus.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17</a:t>
            </a:fld>
            <a:endParaRPr lang="en-US"/>
          </a:p>
        </p:txBody>
      </p:sp>
    </p:spTree>
    <p:extLst>
      <p:ext uri="{BB962C8B-B14F-4D97-AF65-F5344CB8AC3E}">
        <p14:creationId xmlns:p14="http://schemas.microsoft.com/office/powerpoint/2010/main" val="37583194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People who have gotten sick with </a:t>
            </a:r>
            <a:r>
              <a:rPr lang="en-US" sz="1200" b="0" i="0" u="none" kern="1200">
                <a:solidFill>
                  <a:schemeClr val="tx1"/>
                </a:solidFill>
                <a:effectLst/>
                <a:latin typeface="+mn-lt"/>
                <a:ea typeface="+mn-ea"/>
                <a:cs typeface="+mn-cs"/>
              </a:rPr>
              <a:t>the virus that causes </a:t>
            </a:r>
            <a:r>
              <a:rPr lang="en-US" sz="1200" b="0" i="0" kern="1200">
                <a:solidFill>
                  <a:schemeClr val="tx1"/>
                </a:solidFill>
                <a:effectLst/>
                <a:latin typeface="+mn-lt"/>
                <a:ea typeface="+mn-ea"/>
                <a:cs typeface="+mn-cs"/>
              </a:rPr>
              <a:t>COVID-19 </a:t>
            </a:r>
            <a:r>
              <a:rPr lang="en-US" sz="1200" b="0" i="0" u="none" kern="1200">
                <a:solidFill>
                  <a:schemeClr val="tx1"/>
                </a:solidFill>
                <a:effectLst/>
                <a:latin typeface="+mn-lt"/>
                <a:ea typeface="+mn-ea"/>
                <a:cs typeface="+mn-cs"/>
              </a:rPr>
              <a:t>or a severe COVID infection </a:t>
            </a:r>
            <a:r>
              <a:rPr lang="en-US" sz="1200" b="0" i="0" kern="1200">
                <a:solidFill>
                  <a:schemeClr val="tx1"/>
                </a:solidFill>
                <a:effectLst/>
                <a:latin typeface="+mn-lt"/>
                <a:ea typeface="+mn-ea"/>
                <a:cs typeface="+mn-cs"/>
              </a:rPr>
              <a:t>may still benefit from getting vaccinated. People may be advised to get a COVID-19 vaccine even if they have already had the virus. This is because a person can catch the virus more than once.</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At this time, experts do not know how long someone is protected from getting sick again after recovering from COVID-19. The immunity someone gains from having an infection, called “natural immunity,” varies from person to person. </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Experts are working quickly to learn more about COVID-19 vaccines, and CDC will keep the public informed as new evidence becomes available.</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18</a:t>
            </a:fld>
            <a:endParaRPr lang="en-US"/>
          </a:p>
        </p:txBody>
      </p:sp>
    </p:spTree>
    <p:extLst>
      <p:ext uri="{BB962C8B-B14F-4D97-AF65-F5344CB8AC3E}">
        <p14:creationId xmlns:p14="http://schemas.microsoft.com/office/powerpoint/2010/main" val="2647659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a:solidFill>
                  <a:schemeClr val="tx1"/>
                </a:solidFill>
                <a:effectLst/>
                <a:latin typeface="+mn-lt"/>
                <a:ea typeface="+mn-ea"/>
                <a:cs typeface="+mn-cs"/>
              </a:rPr>
              <a:t>Now that we’ve covered what we know about COVID-19 mRNA vaccines, the benefits of vaccination, and clarified the facts, you may have questions about what to expect before, during, and after your vaccination appointment. Before vaccination, you should learn more about the different types of COVID-19 vaccines and how they work. We’ve provided some of this information for you today. And you should see if COVID-19 vaccination is recommended for you right now.</a:t>
            </a:r>
            <a:r>
              <a:rPr lang="en-US" dirty="0"/>
              <a:t> </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During your vaccination appointment, you should receive a paper or electronic version of a fact sheet specific to the COVID-19 vaccine you are being offered that contains information to help you understand the risks and benefits of receiving that specific vaccine. After you are vaccinated you should be given a vaccination record </a:t>
            </a:r>
            <a:r>
              <a:rPr lang="en-US" dirty="0"/>
              <a:t>card that</a:t>
            </a:r>
            <a:r>
              <a:rPr lang="en-US" sz="1200" kern="1200" dirty="0">
                <a:solidFill>
                  <a:schemeClr val="tx1"/>
                </a:solidFill>
                <a:effectLst/>
                <a:latin typeface="+mn-lt"/>
                <a:ea typeface="+mn-ea"/>
                <a:cs typeface="+mn-cs"/>
              </a:rPr>
              <a:t> tells you what COVID-19 vaccine you received, the date you received it, and where you received it.</a:t>
            </a:r>
            <a:endParaRPr lang="en-US" sz="1200" kern="1200" dirty="0">
              <a:solidFill>
                <a:schemeClr val="tx1"/>
              </a:solidFill>
              <a:effectLst/>
              <a:latin typeface="+mn-lt"/>
              <a:cs typeface="Calibri"/>
            </a:endParaRPr>
          </a:p>
          <a:p>
            <a:endParaRPr lang="en-US" sz="1200" kern="1200" dirty="0">
              <a:solidFill>
                <a:schemeClr val="tx1"/>
              </a:solidFill>
              <a:effectLst/>
              <a:latin typeface="+mn-lt"/>
              <a:ea typeface="+mn-ea"/>
              <a:cs typeface="+mn-cs"/>
            </a:endParaRPr>
          </a:p>
          <a:p>
            <a:pPr>
              <a:defRPr/>
            </a:pPr>
            <a:r>
              <a:rPr lang="en-US" sz="1200" kern="1200" dirty="0">
                <a:solidFill>
                  <a:schemeClr val="tx1"/>
                </a:solidFill>
                <a:effectLst/>
                <a:latin typeface="+mn-lt"/>
                <a:ea typeface="+mn-ea"/>
                <a:cs typeface="+mn-cs"/>
              </a:rPr>
              <a:t>As we mentioned previously, with most COVID-19 vaccines, you will need two shots in order for them to work. Be aware that side effects are expected, especially after the 2</a:t>
            </a:r>
            <a:r>
              <a:rPr lang="en-US" sz="1200" kern="1200" baseline="30000" dirty="0">
                <a:solidFill>
                  <a:schemeClr val="tx1"/>
                </a:solidFill>
                <a:effectLst/>
                <a:latin typeface="+mn-lt"/>
                <a:ea typeface="+mn-ea"/>
                <a:cs typeface="+mn-cs"/>
              </a:rPr>
              <a:t>nd</a:t>
            </a:r>
            <a:r>
              <a:rPr lang="en-US" sz="1200" kern="1200" dirty="0">
                <a:solidFill>
                  <a:schemeClr val="tx1"/>
                </a:solidFill>
                <a:effectLst/>
                <a:latin typeface="+mn-lt"/>
                <a:ea typeface="+mn-ea"/>
                <a:cs typeface="+mn-cs"/>
              </a:rPr>
              <a:t> dose. They include fever, headache, and muscle pain or body aches. You should get the second shot even if you have side effects after the first one, unless a vaccination provider or your doctor tells you not to get a second shot. Side effects are a sign that the vaccine is working to protect you. </a:t>
            </a:r>
          </a:p>
          <a:p>
            <a:pPr>
              <a:defRPr/>
            </a:pPr>
            <a:endParaRPr lang="en-US" sz="1200" kern="1200" dirty="0">
              <a:solidFill>
                <a:schemeClr val="tx1"/>
              </a:solidFill>
              <a:effectLst/>
              <a:latin typeface="+mn-lt"/>
              <a:ea typeface="+mn-ea"/>
              <a:cs typeface="+mn-cs"/>
            </a:endParaRPr>
          </a:p>
          <a:p>
            <a:pPr>
              <a:defRPr/>
            </a:pPr>
            <a:r>
              <a:rPr lang="en-US" sz="1200" kern="1200" dirty="0">
                <a:solidFill>
                  <a:schemeClr val="tx1"/>
                </a:solidFill>
                <a:effectLst/>
                <a:latin typeface="+mn-lt"/>
                <a:ea typeface="+mn-ea"/>
                <a:cs typeface="+mn-cs"/>
              </a:rPr>
              <a:t>Your provider may also give you information about how to enroll in v-safe</a:t>
            </a:r>
            <a:r>
              <a:rPr lang="en-US" dirty="0"/>
              <a:t>. As we mentioned earlier, v-safe is</a:t>
            </a:r>
            <a:r>
              <a:rPr lang="en-US" sz="1200" kern="1200" dirty="0">
                <a:solidFill>
                  <a:schemeClr val="tx1"/>
                </a:solidFill>
                <a:effectLst/>
                <a:latin typeface="+mn-lt"/>
                <a:ea typeface="+mn-ea"/>
                <a:cs typeface="+mn-cs"/>
              </a:rPr>
              <a:t> a free, smartphone-based tool that uses text messaging and web surveys to provide personalized health check-ins after you receive a COVID-19 vaccination. </a:t>
            </a:r>
            <a:r>
              <a:rPr lang="en-US" dirty="0"/>
              <a:t>This program will help CDC monitor safety of COVID-19 vaccines. And</a:t>
            </a:r>
            <a:r>
              <a:rPr lang="en-US" sz="1200" kern="1200" dirty="0">
                <a:solidFill>
                  <a:schemeClr val="tx1"/>
                </a:solidFill>
                <a:effectLst/>
                <a:latin typeface="+mn-lt"/>
                <a:ea typeface="+mn-ea"/>
                <a:cs typeface="+mn-cs"/>
              </a:rPr>
              <a:t> finally, its important to remember that we don’t currently know how much protection COVID-19 vaccines will provide under real-world conditions. You should continue using all the tools available to help stop this pandemic. Cover your mouth and nose with a mask when you are around others, stay at least 6 feet away from others, avoid crowds, and wash your hands often.</a:t>
            </a: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19</a:t>
            </a:fld>
            <a:endParaRPr lang="en-US"/>
          </a:p>
        </p:txBody>
      </p:sp>
    </p:spTree>
    <p:extLst>
      <p:ext uri="{BB962C8B-B14F-4D97-AF65-F5344CB8AC3E}">
        <p14:creationId xmlns:p14="http://schemas.microsoft.com/office/powerpoint/2010/main" val="2329818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kern="1200" dirty="0">
                <a:solidFill>
                  <a:schemeClr val="tx1"/>
                </a:solidFill>
                <a:effectLst/>
                <a:latin typeface="+mn-lt"/>
                <a:ea typeface="+mn-ea"/>
                <a:cs typeface="+mn-cs"/>
              </a:rPr>
              <a:t>To begin, let’s review what we know about COVID-19. </a:t>
            </a:r>
            <a:r>
              <a:rPr lang="en-US" dirty="0"/>
              <a:t>We know that infection </a:t>
            </a:r>
            <a:r>
              <a:rPr lang="en-US" kern="1200" dirty="0">
                <a:effectLst/>
              </a:rPr>
              <a:t>with SARS-CoV-2</a:t>
            </a:r>
            <a:r>
              <a:rPr lang="en-US" dirty="0"/>
              <a:t>, the virus</a:t>
            </a:r>
            <a:r>
              <a:rPr lang="en-US" kern="1200" dirty="0">
                <a:effectLst/>
              </a:rPr>
              <a:t> that </a:t>
            </a:r>
            <a:r>
              <a:rPr lang="en-US" dirty="0"/>
              <a:t>causes </a:t>
            </a:r>
            <a:r>
              <a:rPr lang="en-US" kern="1200" dirty="0">
                <a:effectLst/>
              </a:rPr>
              <a:t>COVID-19</a:t>
            </a:r>
            <a:r>
              <a:rPr lang="en-US" dirty="0"/>
              <a:t>, </a:t>
            </a:r>
            <a:r>
              <a:rPr lang="en-US" kern="1200" dirty="0">
                <a:effectLst/>
              </a:rPr>
              <a:t>can </a:t>
            </a:r>
            <a:r>
              <a:rPr lang="en-US" dirty="0"/>
              <a:t>result in a range of illnesses</a:t>
            </a:r>
            <a:r>
              <a:rPr lang="en-US" kern="1200" dirty="0">
                <a:effectLst/>
              </a:rPr>
              <a:t>, </a:t>
            </a:r>
            <a:r>
              <a:rPr lang="en-US" dirty="0"/>
              <a:t>from mild symptoms </a:t>
            </a:r>
            <a:r>
              <a:rPr lang="en-US" kern="1200" dirty="0">
                <a:effectLst/>
              </a:rPr>
              <a:t>to </a:t>
            </a:r>
            <a:r>
              <a:rPr lang="en-US" dirty="0"/>
              <a:t>severe illness and death</a:t>
            </a:r>
            <a:r>
              <a:rPr lang="en-US" strike="noStrike" kern="1200" baseline="0" dirty="0">
                <a:effectLst/>
              </a:rPr>
              <a:t>.</a:t>
            </a:r>
            <a:r>
              <a:rPr lang="en-US" dirty="0"/>
              <a:t> About 30% of persons infected with SARS-CoV-2 do not have symptoms. We can’t predict how severe any person’s illness might be. </a:t>
            </a:r>
            <a:r>
              <a:rPr lang="en-US" sz="1200" kern="1200" dirty="0">
                <a:solidFill>
                  <a:schemeClr val="tx1"/>
                </a:solidFill>
                <a:effectLst/>
                <a:latin typeface="+mn-lt"/>
                <a:ea typeface="+mn-ea"/>
                <a:cs typeface="+mn-cs"/>
              </a:rPr>
              <a:t>But we have learned a lot this year and we know that certain factors may increase your risk. Some people are more likely than others to become severely ill when infected, such as older adults or people with certain medical conditions, like diabetes, obesity, cancer, or heart disease.</a:t>
            </a:r>
            <a:r>
              <a:rPr lang="en-US" dirty="0"/>
              <a:t> </a:t>
            </a:r>
            <a:endParaRPr lang="en-US" sz="1200" strike="sngStrike" kern="1200" dirty="0">
              <a:solidFill>
                <a:schemeClr val="tx1"/>
              </a:solidFill>
              <a:effectLst/>
              <a:latin typeface="+mn-lt"/>
              <a:cs typeface="Calibri"/>
            </a:endParaRP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a:t>
            </a:fld>
            <a:endParaRPr lang="en-US"/>
          </a:p>
        </p:txBody>
      </p:sp>
    </p:spTree>
    <p:extLst>
      <p:ext uri="{BB962C8B-B14F-4D97-AF65-F5344CB8AC3E}">
        <p14:creationId xmlns:p14="http://schemas.microsoft.com/office/powerpoint/2010/main" val="9510165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COVID-19 vaccination can protect you, your family, your friends, your coworkers, patients, and your community. Choose to get vaccinated when it is available to you. Participate in v-safe and help CDC monitor for any health effects after vaccination. Share your experience with your coworkers, friends, and family. And visibly </a:t>
            </a:r>
            <a:r>
              <a:rPr lang="en-US"/>
              <a:t>show that you received a vaccine, such as by wearing a sticker or button. </a:t>
            </a:r>
            <a:r>
              <a:rPr lang="en-US" dirty="0"/>
              <a:t>You have a role in increasing confidence in COVID-19 vaccination, and sharing your experience may influence those you care about.</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20</a:t>
            </a:fld>
            <a:endParaRPr lang="en-US"/>
          </a:p>
        </p:txBody>
      </p:sp>
    </p:spTree>
    <p:extLst>
      <p:ext uri="{BB962C8B-B14F-4D97-AF65-F5344CB8AC3E}">
        <p14:creationId xmlns:p14="http://schemas.microsoft.com/office/powerpoint/2010/main" val="14297359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CDC has a wealth of information as well as links to additional resources on the CDC website. You can find more information at the URL listed on this slide.</a:t>
            </a:r>
          </a:p>
          <a:p>
            <a:endParaRPr lang="en-US"/>
          </a:p>
          <a:p>
            <a:r>
              <a:rPr lang="en-US"/>
              <a:t>Stopping this pandemic is going to take all our tools. Building vaccine confidence is a critical strategy to increase uptake and it requires a team effort. Thank you for helping to make this happen!</a:t>
            </a:r>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21</a:t>
            </a:fld>
            <a:endParaRPr lang="en-US"/>
          </a:p>
        </p:txBody>
      </p:sp>
    </p:spTree>
    <p:extLst>
      <p:ext uri="{BB962C8B-B14F-4D97-AF65-F5344CB8AC3E}">
        <p14:creationId xmlns:p14="http://schemas.microsoft.com/office/powerpoint/2010/main" val="39383755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7014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also learned about actions we all can take to help prevent COVID-19.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Wear a mask that covers your nose and mouth. Avoid close contact with others as much as possible. Avoid touching your face--your eyes, nose, and mouth--with unwashed hands. Clean frequently touched surfaces. Wash your hands often with soap and water for at least 20 seconds. And use an alcohol-based hand sanitizer with at least 60% alcohol, if soap and water are not readily available. These are all tools in our toolbox, and the more tools we use to prevent the spread of </a:t>
            </a:r>
            <a:r>
              <a:rPr lang="en-US" sz="1200" b="0" i="0" u="none" kern="1200" dirty="0">
                <a:solidFill>
                  <a:schemeClr val="tx1"/>
                </a:solidFill>
                <a:effectLst/>
                <a:latin typeface="+mn-lt"/>
                <a:ea typeface="+mn-ea"/>
                <a:cs typeface="+mn-cs"/>
              </a:rPr>
              <a:t>the virus that causes </a:t>
            </a:r>
            <a:r>
              <a:rPr lang="en-US" sz="1200" b="0" i="0" kern="1200" dirty="0">
                <a:solidFill>
                  <a:schemeClr val="tx1"/>
                </a:solidFill>
                <a:effectLst/>
                <a:latin typeface="+mn-lt"/>
                <a:ea typeface="+mn-ea"/>
                <a:cs typeface="+mn-cs"/>
              </a:rPr>
              <a:t>COVID-19, the safer we all will be.</a:t>
            </a:r>
            <a:r>
              <a:rPr lang="en-US" dirty="0"/>
              <a:t> </a:t>
            </a:r>
            <a:endParaRPr lang="en-US" dirty="0">
              <a:cs typeface="Calibri"/>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a:t>
            </a:fld>
            <a:endParaRPr lang="en-US"/>
          </a:p>
        </p:txBody>
      </p:sp>
    </p:spTree>
    <p:extLst>
      <p:ext uri="{BB962C8B-B14F-4D97-AF65-F5344CB8AC3E}">
        <p14:creationId xmlns:p14="http://schemas.microsoft.com/office/powerpoint/2010/main" val="717408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are on the verge of adding more tools to our toolbox, COVID-19 vaccines. Multiple COVID-19 vaccines are in various phases of development in the United States and worldwide.  The federal government is funding and coordinating the development of multiple vaccine candidates, several of which are in Phase 3 trials.</a:t>
            </a:r>
            <a:endParaRPr lang="en-US" dirty="0">
              <a:cs typeface="Calibri"/>
            </a:endParaRPr>
          </a:p>
          <a:p>
            <a:endParaRPr lang="en-US" dirty="0">
              <a:cs typeface="Calibri"/>
            </a:endParaRPr>
          </a:p>
          <a:p>
            <a:r>
              <a:rPr lang="en-US" dirty="0"/>
              <a:t>In the United States, these vaccines will be authorized using FDA’s Emergency Use Authorization or EUA. An EUA is a process that helps facilitate the availability and use of medicines and vaccines during public health emergencies, such as the current COVID-19 pandemic. The known and potential benefits of a COVID-19 vaccine must outweigh the known and potential risks of the vaccine for use in order to receive an EUA.</a:t>
            </a:r>
          </a:p>
          <a:p>
            <a:endParaRPr lang="en-US" dirty="0">
              <a:cs typeface="Calibri"/>
            </a:endParaRPr>
          </a:p>
          <a:p>
            <a:r>
              <a:rPr lang="en-US" dirty="0">
                <a:cs typeface="Calibri"/>
              </a:rPr>
              <a:t>And I want to emphasize that COVID-19 vaccines are being held to the same safety standards as all vaccines. </a:t>
            </a:r>
          </a:p>
          <a:p>
            <a:endParaRPr lang="en-US" dirty="0">
              <a:cs typeface="Calibri"/>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a:t>
            </a:fld>
            <a:endParaRPr lang="en-US"/>
          </a:p>
        </p:txBody>
      </p:sp>
    </p:spTree>
    <p:extLst>
      <p:ext uri="{BB962C8B-B14F-4D97-AF65-F5344CB8AC3E}">
        <p14:creationId xmlns:p14="http://schemas.microsoft.com/office/powerpoint/2010/main" val="853542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kern="1200" dirty="0">
                <a:solidFill>
                  <a:schemeClr val="tx1"/>
                </a:solidFill>
                <a:effectLst/>
                <a:latin typeface="+mn-lt"/>
                <a:ea typeface="+mn-ea"/>
                <a:cs typeface="+mn-cs"/>
              </a:rPr>
              <a:t>When vaccines are first released, there might be a limited supply and certain groups might be recommended to get a COVID-19 vaccine first. As part of the healthcare system, you are on the front lines of this pandemic and are at high risk of exposure. You can also potentially transmit the virus that causes COVID-19 to populations at higher risk for severe </a:t>
            </a:r>
            <a:r>
              <a:rPr lang="en-US" dirty="0"/>
              <a:t>COVID-19 infection</a:t>
            </a:r>
            <a:r>
              <a:rPr lang="en-US" sz="1200" kern="1200" dirty="0">
                <a:solidFill>
                  <a:schemeClr val="tx1"/>
                </a:solidFill>
                <a:effectLst/>
                <a:latin typeface="+mn-lt"/>
                <a:ea typeface="+mn-ea"/>
                <a:cs typeface="+mn-cs"/>
              </a:rPr>
              <a:t>, including older adults and those with certain medical conditions.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a:defRPr/>
            </a:pPr>
            <a:r>
              <a:rPr lang="en-US" sz="1200" kern="1200" dirty="0">
                <a:solidFill>
                  <a:schemeClr val="tx1"/>
                </a:solidFill>
                <a:effectLst/>
                <a:latin typeface="+mn-lt"/>
                <a:ea typeface="+mn-ea"/>
                <a:cs typeface="+mn-cs"/>
              </a:rPr>
              <a:t>As part of the healthcare system, you are in the first phase to receive a COVID-19 vaccine. We recognize that you might have a lot of questions, and we hope this presentation can help answer some of them.</a:t>
            </a:r>
            <a:r>
              <a:rPr lang="en-US" dirty="0"/>
              <a:t> </a:t>
            </a:r>
            <a:endParaRPr lang="en-US" sz="1200" kern="1200" dirty="0">
              <a:solidFill>
                <a:schemeClr val="tx1"/>
              </a:solidFill>
              <a:effectLst/>
              <a:latin typeface="+mn-lt"/>
              <a:cs typeface="Calibri"/>
            </a:endParaRP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a:t>
            </a:fld>
            <a:endParaRPr lang="en-US"/>
          </a:p>
        </p:txBody>
      </p:sp>
    </p:spTree>
    <p:extLst>
      <p:ext uri="{BB962C8B-B14F-4D97-AF65-F5344CB8AC3E}">
        <p14:creationId xmlns:p14="http://schemas.microsoft.com/office/powerpoint/2010/main" val="371460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9870" indent="-229870"/>
            <a:r>
              <a:rPr lang="en-US" dirty="0"/>
              <a:t>Two vaccines are first in line for Emergency Use Authorizations (EUAs) from the FDA: One produced by Pfizer and </a:t>
            </a:r>
            <a:r>
              <a:rPr lang="en-US" dirty="0" err="1"/>
              <a:t>BioNTech</a:t>
            </a:r>
            <a:r>
              <a:rPr lang="en-US" dirty="0"/>
              <a:t> and the other produced by </a:t>
            </a:r>
            <a:r>
              <a:rPr lang="en-US" dirty="0" err="1"/>
              <a:t>Moderna</a:t>
            </a:r>
            <a:r>
              <a:rPr lang="en-US" dirty="0"/>
              <a:t>.</a:t>
            </a:r>
          </a:p>
          <a:p>
            <a:endParaRPr lang="en-US" dirty="0"/>
          </a:p>
          <a:p>
            <a:r>
              <a:rPr lang="en-US" dirty="0"/>
              <a:t>The manufacturers reported that Phase 3 trial results demonstrated that both vaccines were approximately 95% effective at preventing COVID-19 disease. Both vaccines are administered with a 2-dose schedule, separated by a few weeks.</a:t>
            </a:r>
            <a:endParaRPr lang="en-US" dirty="0">
              <a:cs typeface="Calibri"/>
            </a:endParaRPr>
          </a:p>
          <a:p>
            <a:endParaRPr lang="en-US" dirty="0"/>
          </a:p>
          <a:p>
            <a:r>
              <a:rPr lang="en-US" dirty="0"/>
              <a:t>Both vaccines were tested in diverse adult populations, including minorities and older adults. Data from the clinical trials show that both vaccines are safe and effective at preventing COVID-19. It is currently unknown how long the protection from receiving a COVID-19 vaccine might last. </a:t>
            </a:r>
            <a:endParaRPr lang="en-US" dirty="0">
              <a:cs typeface="Calibri"/>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a:t>
            </a:fld>
            <a:endParaRPr lang="en-US"/>
          </a:p>
        </p:txBody>
      </p:sp>
    </p:spTree>
    <p:extLst>
      <p:ext uri="{BB962C8B-B14F-4D97-AF65-F5344CB8AC3E}">
        <p14:creationId xmlns:p14="http://schemas.microsoft.com/office/powerpoint/2010/main" val="2853811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Many people want more information about the vaccine trials that led to the release of the COVID-19 vaccines that are available now. </a:t>
            </a:r>
          </a:p>
          <a:p>
            <a:endParaRPr lang="en-US"/>
          </a:p>
          <a:p>
            <a:r>
              <a:rPr lang="en-US"/>
              <a:t>As of </a:t>
            </a:r>
            <a:r>
              <a:rPr lang="en-US" b="1"/>
              <a:t>November 30, 2020</a:t>
            </a:r>
            <a:r>
              <a:rPr lang="en-US"/>
              <a:t>, more than 43,000 volunteers were enrolled in Phase 3 of the Pfizer and </a:t>
            </a:r>
            <a:r>
              <a:rPr lang="en-US" err="1"/>
              <a:t>BioNTech</a:t>
            </a:r>
            <a:r>
              <a:rPr lang="en-US"/>
              <a:t> COVID-19 vaccine trial. These volunteers received the first dose of the vaccine. The vaccine trials are being conducted at approximately 150 sites domestically and internationally, Thirty-nine U.S. states are represented in the study. Among U.S. participants, 13% identified as Hispanic, 10% as African American, 6% as Asian, and 1% as Native American. Forty-five percent were aged 56-85.</a:t>
            </a:r>
          </a:p>
          <a:p>
            <a:endParaRPr lang="en-US"/>
          </a:p>
          <a:p>
            <a:r>
              <a:rPr lang="en-US"/>
              <a:t>As of </a:t>
            </a:r>
            <a:r>
              <a:rPr lang="en-US" b="1"/>
              <a:t>November 30, 2020</a:t>
            </a:r>
            <a:r>
              <a:rPr lang="en-US"/>
              <a:t>, more than 30,000 volunteers were enrolled in Phase 3 of the </a:t>
            </a:r>
            <a:r>
              <a:rPr lang="en-US" err="1"/>
              <a:t>Moderna</a:t>
            </a:r>
            <a:r>
              <a:rPr lang="en-US"/>
              <a:t> COVE COVID-19 vaccine trial. These volunteers received the first dose of the vaccine. The vaccine trials are being conducted at approximately 100 sites across the United States. Among participants, 20% identified as Hispanic, 10% as African American/Black, 4% as Asian, and 3% as all other non-whites. Sixty-four percent of participants were ages 45–65 and older.</a:t>
            </a:r>
            <a:endParaRPr lang="en-US">
              <a:cs typeface="Calibri"/>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7</a:t>
            </a:fld>
            <a:endParaRPr lang="en-US"/>
          </a:p>
        </p:txBody>
      </p:sp>
    </p:spTree>
    <p:extLst>
      <p:ext uri="{BB962C8B-B14F-4D97-AF65-F5344CB8AC3E}">
        <p14:creationId xmlns:p14="http://schemas.microsoft.com/office/powerpoint/2010/main" val="192418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It’s important to note that both of these vaccines are a type of vaccine called an “mRNA” vaccine. </a:t>
            </a:r>
            <a:r>
              <a:rPr lang="en-US" sz="1200" kern="1200" dirty="0">
                <a:solidFill>
                  <a:schemeClr val="tx1"/>
                </a:solidFill>
                <a:effectLst/>
                <a:latin typeface="+mn-lt"/>
                <a:ea typeface="+mn-ea"/>
                <a:cs typeface="+mn-cs"/>
              </a:rPr>
              <a:t>mRNA vaccines are a new technology that teaches our cells how to make a</a:t>
            </a:r>
            <a:r>
              <a:rPr lang="en-US" sz="1200" b="0" kern="1200" dirty="0">
                <a:solidFill>
                  <a:schemeClr val="tx1"/>
                </a:solidFill>
                <a:effectLst/>
                <a:latin typeface="+mn-lt"/>
                <a:ea typeface="+mn-ea"/>
                <a:cs typeface="+mn-cs"/>
              </a:rPr>
              <a:t> harmless piece </a:t>
            </a:r>
            <a:r>
              <a:rPr lang="en-US" sz="1200" kern="1200" dirty="0">
                <a:solidFill>
                  <a:schemeClr val="tx1"/>
                </a:solidFill>
                <a:effectLst/>
                <a:latin typeface="+mn-lt"/>
                <a:ea typeface="+mn-ea"/>
                <a:cs typeface="+mn-cs"/>
              </a:rPr>
              <a:t>of what is called the “spike protein.” The spike protein is found on the surface of </a:t>
            </a:r>
            <a:r>
              <a:rPr lang="en-US" dirty="0"/>
              <a:t>SARS-CoV-2</a:t>
            </a:r>
            <a:r>
              <a:rPr lang="en-US" sz="1200" kern="1200" dirty="0">
                <a:solidFill>
                  <a:schemeClr val="tx1"/>
                </a:solidFill>
                <a:effectLst/>
                <a:latin typeface="+mn-lt"/>
                <a:ea typeface="+mn-ea"/>
                <a:cs typeface="+mn-cs"/>
              </a:rPr>
              <a:t>.</a:t>
            </a:r>
            <a:r>
              <a:rPr lang="en-US" dirty="0"/>
              <a:t> After the protein piece is made, the cell breaks down the instructions (the mRNA) and gets rid of them.</a:t>
            </a:r>
          </a:p>
          <a:p>
            <a:endParaRPr lang="en-US" dirty="0">
              <a:cs typeface="Calibri"/>
            </a:endParaRPr>
          </a:p>
          <a:p>
            <a:r>
              <a:rPr lang="en-US" dirty="0"/>
              <a:t>Next, the cell displays the protein </a:t>
            </a:r>
            <a:r>
              <a:rPr lang="en-US" kern="1200" dirty="0">
                <a:effectLst/>
              </a:rPr>
              <a:t>piece </a:t>
            </a:r>
            <a:r>
              <a:rPr lang="en-US" dirty="0"/>
              <a:t>on its surface. Our immune systems recognize that the protein doesn’t belong there and begin building </a:t>
            </a:r>
            <a:r>
              <a:rPr lang="en-US" kern="1200" dirty="0">
                <a:effectLst/>
              </a:rPr>
              <a:t>an immune response </a:t>
            </a:r>
            <a:r>
              <a:rPr lang="en-US" dirty="0"/>
              <a:t>and making antibodies, </a:t>
            </a:r>
            <a:r>
              <a:rPr lang="en-US" sz="1200" kern="1200" dirty="0">
                <a:solidFill>
                  <a:schemeClr val="tx1"/>
                </a:solidFill>
                <a:effectLst/>
                <a:latin typeface="+mn-lt"/>
                <a:ea typeface="+mn-ea"/>
                <a:cs typeface="+mn-cs"/>
              </a:rPr>
              <a:t>which are what protect us from getting infected when the real </a:t>
            </a:r>
            <a:r>
              <a:rPr lang="en-US" dirty="0"/>
              <a:t>SARS-CoV-2 virus</a:t>
            </a:r>
            <a:r>
              <a:rPr lang="en-US" sz="1200" kern="1200" dirty="0">
                <a:solidFill>
                  <a:schemeClr val="tx1"/>
                </a:solidFill>
                <a:effectLst/>
                <a:latin typeface="+mn-lt"/>
                <a:ea typeface="+mn-ea"/>
                <a:cs typeface="+mn-cs"/>
              </a:rPr>
              <a:t> enters our bodies.</a:t>
            </a:r>
            <a:endParaRPr lang="en-US" dirty="0">
              <a:cs typeface="Calibri"/>
            </a:endParaRPr>
          </a:p>
          <a:p>
            <a:endParaRPr lang="en-US" sz="1200" kern="1200" dirty="0">
              <a:solidFill>
                <a:schemeClr val="tx1"/>
              </a:solidFill>
              <a:effectLst/>
              <a:latin typeface="+mn-lt"/>
              <a:ea typeface="+mn-ea"/>
              <a:cs typeface="+mn-cs"/>
            </a:endParaRPr>
          </a:p>
          <a:p>
            <a:pPr>
              <a:defRPr/>
            </a:pPr>
            <a:r>
              <a:rPr lang="en-US" sz="1200" kern="1200" dirty="0">
                <a:solidFill>
                  <a:schemeClr val="tx1"/>
                </a:solidFill>
                <a:effectLst/>
                <a:latin typeface="+mn-lt"/>
                <a:ea typeface="+mn-ea"/>
                <a:cs typeface="+mn-cs"/>
              </a:rPr>
              <a:t>One advantage of mRNA vaccines is that they are not made from the live virus that causes COVID-19. Therefore, there is no chance of getting the disease from the vaccine.</a:t>
            </a:r>
            <a:r>
              <a:rPr lang="en-US" dirty="0"/>
              <a:t> </a:t>
            </a:r>
            <a:r>
              <a:rPr lang="en-US" sz="1200" kern="1200" dirty="0">
                <a:solidFill>
                  <a:schemeClr val="tx1"/>
                </a:solidFill>
                <a:effectLst/>
                <a:latin typeface="+mn-lt"/>
                <a:ea typeface="+mn-ea"/>
                <a:cs typeface="+mn-cs"/>
              </a:rPr>
              <a:t>Another big advantage is that they can be developed in the laboratory using readily available materials, unlike traditional vaccines, which are grown in cells or eggs.</a:t>
            </a:r>
            <a:endParaRPr lang="en-US" sz="1200" kern="1200" dirty="0">
              <a:solidFill>
                <a:schemeClr val="tx1"/>
              </a:solidFill>
              <a:effectLst/>
              <a:latin typeface="+mn-lt"/>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a:defRPr/>
            </a:pPr>
            <a:r>
              <a:rPr lang="en-US" kern="1200">
                <a:effectLst/>
              </a:rPr>
              <a:t>It’s important to note</a:t>
            </a:r>
            <a:r>
              <a:rPr lang="en-US"/>
              <a:t>, however,</a:t>
            </a:r>
            <a:r>
              <a:rPr lang="en-US" kern="1200">
                <a:effectLst/>
              </a:rPr>
              <a:t> that the mRNA does not enter the cell nucleus, so it does not affect or interact with our DNA in any way. </a:t>
            </a:r>
            <a:r>
              <a:rPr lang="en-US"/>
              <a:t>This is a common myth about mRNA vaccines. mRNA in COVID-19 vaccine does not interact with DNA.</a:t>
            </a:r>
            <a:endParaRPr lang="en-US">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8</a:t>
            </a:fld>
            <a:endParaRPr lang="en-US"/>
          </a:p>
        </p:txBody>
      </p:sp>
    </p:spTree>
    <p:extLst>
      <p:ext uri="{BB962C8B-B14F-4D97-AF65-F5344CB8AC3E}">
        <p14:creationId xmlns:p14="http://schemas.microsoft.com/office/powerpoint/2010/main" val="767023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So what do we know about these mRNA COVID-19 vaccines? mRNA vaccines are expected to produce symptoms after vaccination, especially after the 2</a:t>
            </a:r>
            <a:r>
              <a:rPr lang="en-US" baseline="30000" dirty="0"/>
              <a:t>nd</a:t>
            </a:r>
            <a:r>
              <a:rPr lang="en-US" dirty="0"/>
              <a:t> dose of vaccination. Side effects may include fever, headache, and muscle aches. These are similar to side effects you may experience after other adult vaccines like the flu vaccine and the shingles vaccine. The clinical trials did not reveal any significant safety concerns.  At least 8 weeks of safety data were gathered in the trials, and its unusual for side effects to appear more than 8 weeks post vaccination.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[For the latest information about authorized vaccines, visit the FDA website.]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9</a:t>
            </a:fld>
            <a:endParaRPr lang="en-US"/>
          </a:p>
        </p:txBody>
      </p:sp>
    </p:spTree>
    <p:extLst>
      <p:ext uri="{BB962C8B-B14F-4D97-AF65-F5344CB8AC3E}">
        <p14:creationId xmlns:p14="http://schemas.microsoft.com/office/powerpoint/2010/main" val="19461711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Master" Target="../slideMasters/slideMaster1.xml"/><Relationship Id="rId5" Type="http://schemas.openxmlformats.org/officeDocument/2006/relationships/image" Target="../media/image9.jpeg"/><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Master" Target="../slideMasters/slideMaster2.xml"/><Relationship Id="rId5" Type="http://schemas.openxmlformats.org/officeDocument/2006/relationships/image" Target="../media/image8.jpe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Master" Target="../slideMasters/slideMaster2.xml"/><Relationship Id="rId5" Type="http://schemas.openxmlformats.org/officeDocument/2006/relationships/image" Target="../media/image9.jpe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Master" Target="../slideMasters/slideMaster1.xml"/><Relationship Id="rId5" Type="http://schemas.openxmlformats.org/officeDocument/2006/relationships/image" Target="../media/image8.jpe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2"/>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5F35E44-72CB-4AFA-8DA6-C89EBC957A2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0615" r="19754"/>
          <a:stretch/>
        </p:blipFill>
        <p:spPr>
          <a:xfrm>
            <a:off x="6436559" y="1875915"/>
            <a:ext cx="2189617" cy="2065464"/>
          </a:xfrm>
          <a:prstGeom prst="rect">
            <a:avLst/>
          </a:prstGeom>
        </p:spPr>
      </p:pic>
      <p:sp>
        <p:nvSpPr>
          <p:cNvPr id="18" name="Rectangle 17">
            <a:extLst>
              <a:ext uri="{FF2B5EF4-FFF2-40B4-BE49-F238E27FC236}">
                <a16:creationId xmlns:a16="http://schemas.microsoft.com/office/drawing/2014/main" id="{92B0A619-F6AA-4053-9D4A-55C4BC7B0046}"/>
              </a:ext>
            </a:extLst>
          </p:cNvPr>
          <p:cNvSpPr/>
          <p:nvPr userDrawn="1"/>
        </p:nvSpPr>
        <p:spPr>
          <a:xfrm>
            <a:off x="314325" y="0"/>
            <a:ext cx="8829676" cy="895570"/>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userDrawn="1">
            <p:ph type="title"/>
          </p:nvPr>
        </p:nvSpPr>
        <p:spPr>
          <a:xfrm>
            <a:off x="522515" y="9097"/>
            <a:ext cx="8621486" cy="866834"/>
          </a:xfrm>
          <a:prstGeom prst="rect">
            <a:avLst/>
          </a:prstGeom>
        </p:spPr>
        <p:txBody>
          <a:bodyPr anchor="ctr"/>
          <a:lstStyle>
            <a:lvl1pPr algn="l">
              <a:lnSpc>
                <a:spcPts val="3000"/>
              </a:lnSpc>
              <a:defRPr sz="2800" b="1" baseline="0">
                <a:solidFill>
                  <a:schemeClr val="tx2"/>
                </a:solidFill>
                <a:effectLst/>
                <a:latin typeface="Calibri" pitchFamily="34" charset="0"/>
              </a:defRPr>
            </a:lvl1pPr>
          </a:lstStyle>
          <a:p>
            <a:endParaRPr lang="en-US"/>
          </a:p>
        </p:txBody>
      </p:sp>
      <p:sp>
        <p:nvSpPr>
          <p:cNvPr id="5" name="Subtitle 2"/>
          <p:cNvSpPr>
            <a:spLocks noGrp="1"/>
          </p:cNvSpPr>
          <p:nvPr userDrawn="1">
            <p:ph type="subTitle" idx="1"/>
          </p:nvPr>
        </p:nvSpPr>
        <p:spPr>
          <a:xfrm>
            <a:off x="522515" y="1026256"/>
            <a:ext cx="7617144" cy="342900"/>
          </a:xfrm>
          <a:prstGeom prst="rect">
            <a:avLst/>
          </a:prstGeom>
        </p:spPr>
        <p:txBody>
          <a:bodyPr/>
          <a:lstStyle>
            <a:lvl1pPr marL="0" indent="0" algn="l">
              <a:buNone/>
              <a:defRPr sz="2000" b="1" baseline="0">
                <a:solidFill>
                  <a:srgbClr val="2D2D2D"/>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462555" y="1890634"/>
            <a:ext cx="7617144" cy="779488"/>
          </a:xfrm>
          <a:prstGeom prst="rect">
            <a:avLst/>
          </a:prstGeom>
        </p:spPr>
        <p:txBody>
          <a:bodyPr/>
          <a:lstStyle>
            <a:lvl1pPr marL="0" indent="0" algn="l">
              <a:lnSpc>
                <a:spcPts val="2000"/>
              </a:lnSpc>
              <a:buNone/>
              <a:defRPr sz="1800" baseline="0">
                <a:solidFill>
                  <a:srgbClr val="2D2D2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17" name="Picture 16" descr="Logos of the U.S. Department of Health and Human Services and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3439" y="4280109"/>
            <a:ext cx="1254584" cy="719251"/>
          </a:xfrm>
          <a:prstGeom prst="rect">
            <a:avLst/>
          </a:prstGeom>
        </p:spPr>
      </p:pic>
      <p:sp>
        <p:nvSpPr>
          <p:cNvPr id="4" name="TextBox 3">
            <a:extLst>
              <a:ext uri="{FF2B5EF4-FFF2-40B4-BE49-F238E27FC236}">
                <a16:creationId xmlns:a16="http://schemas.microsoft.com/office/drawing/2014/main" id="{954EDCE1-A912-48DB-9E58-051F8752A375}"/>
              </a:ext>
            </a:extLst>
          </p:cNvPr>
          <p:cNvSpPr txBox="1"/>
          <p:nvPr userDrawn="1"/>
        </p:nvSpPr>
        <p:spPr>
          <a:xfrm>
            <a:off x="4962089" y="4652433"/>
            <a:ext cx="4181912" cy="338554"/>
          </a:xfrm>
          <a:prstGeom prst="rect">
            <a:avLst/>
          </a:prstGeom>
          <a:solidFill>
            <a:srgbClr val="FBAB18"/>
          </a:solidFill>
        </p:spPr>
        <p:txBody>
          <a:bodyPr wrap="square" rtlCol="0">
            <a:spAutoFit/>
          </a:bodyPr>
          <a:lstStyle/>
          <a:p>
            <a:pPr marL="285750" marR="0" lvl="0" indent="0" algn="l" defTabSz="914400" rtl="0" eaLnBrk="0" fontAlgn="base" latinLnBrk="0" hangingPunct="0">
              <a:lnSpc>
                <a:spcPct val="100000"/>
              </a:lnSpc>
              <a:spcBef>
                <a:spcPct val="0"/>
              </a:spcBef>
              <a:spcAft>
                <a:spcPct val="0"/>
              </a:spcAft>
              <a:buClrTx/>
              <a:buSzTx/>
              <a:buFontTx/>
              <a:buNone/>
              <a:tabLst/>
              <a:defRPr/>
            </a:pPr>
            <a:r>
              <a:rPr lang="en-US" sz="1600" b="1">
                <a:solidFill>
                  <a:srgbClr val="2D2D2D"/>
                </a:solidFill>
                <a:latin typeface="Calibri" panose="020F0502020204030204" pitchFamily="34" charset="0"/>
                <a:cs typeface="Calibri" panose="020F0502020204030204" pitchFamily="34" charset="0"/>
              </a:rPr>
              <a:t>cdc.gov/coronavirus</a:t>
            </a:r>
          </a:p>
        </p:txBody>
      </p:sp>
      <p:grpSp>
        <p:nvGrpSpPr>
          <p:cNvPr id="10" name="Group 9">
            <a:extLst>
              <a:ext uri="{FF2B5EF4-FFF2-40B4-BE49-F238E27FC236}">
                <a16:creationId xmlns:a16="http://schemas.microsoft.com/office/drawing/2014/main" id="{2900023D-2373-43F5-A4AA-FD7F91255A55}"/>
              </a:ext>
            </a:extLst>
          </p:cNvPr>
          <p:cNvGrpSpPr/>
          <p:nvPr userDrawn="1"/>
        </p:nvGrpSpPr>
        <p:grpSpPr>
          <a:xfrm>
            <a:off x="0" y="1"/>
            <a:ext cx="267157" cy="895570"/>
            <a:chOff x="2721769" y="2050256"/>
            <a:chExt cx="442912" cy="1469660"/>
          </a:xfrm>
        </p:grpSpPr>
        <p:sp>
          <p:nvSpPr>
            <p:cNvPr id="12" name="Rectangle 11">
              <a:extLst>
                <a:ext uri="{FF2B5EF4-FFF2-40B4-BE49-F238E27FC236}">
                  <a16:creationId xmlns:a16="http://schemas.microsoft.com/office/drawing/2014/main" id="{275925BE-9EF0-43F9-9D78-64BD587500CA}"/>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4" name="Rectangle 13">
              <a:extLst>
                <a:ext uri="{FF2B5EF4-FFF2-40B4-BE49-F238E27FC236}">
                  <a16:creationId xmlns:a16="http://schemas.microsoft.com/office/drawing/2014/main" id="{79245E9D-1A1B-4F74-AD8C-354693087FC0}"/>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329813044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LOSING">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956" y="4251554"/>
            <a:ext cx="9144000" cy="883169"/>
          </a:xfrm>
          <a:prstGeom prst="rect">
            <a:avLst/>
          </a:prstGeom>
        </p:spPr>
      </p:pic>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a:solidFill>
                  <a:srgbClr val="2D2D2D"/>
                </a:solidFill>
                <a:latin typeface="Calibri" panose="020F0502020204030204" pitchFamily="34" charset="0"/>
              </a:rPr>
              <a:t>For more information, contact CDC</a:t>
            </a: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1-800-CDC-INFO (232-4636)</a:t>
            </a: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TTY:  1-888-232-6348    www.cdc.gov</a:t>
            </a:r>
            <a:br>
              <a:rPr lang="en-US" sz="1200">
                <a:solidFill>
                  <a:srgbClr val="2D2D2D"/>
                </a:solidFill>
                <a:latin typeface="Calibri" panose="020F0502020204030204" pitchFamily="34" charset="0"/>
              </a:rPr>
            </a:br>
            <a:br>
              <a:rPr lang="en-US" sz="1200">
                <a:solidFill>
                  <a:srgbClr val="2D2D2D"/>
                </a:solidFill>
                <a:latin typeface="Calibri" panose="020F0502020204030204" pitchFamily="34" charset="0"/>
              </a:rPr>
            </a:b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246855"/>
            <a:ext cx="9144000" cy="887868"/>
          </a:xfrm>
          <a:prstGeom prst="rect">
            <a:avLst/>
          </a:prstGeom>
        </p:spPr>
      </p:pic>
      <p:grpSp>
        <p:nvGrpSpPr>
          <p:cNvPr id="2" name="Group 1"/>
          <p:cNvGrpSpPr/>
          <p:nvPr userDrawn="1"/>
        </p:nvGrpSpPr>
        <p:grpSpPr>
          <a:xfrm>
            <a:off x="0" y="4246855"/>
            <a:ext cx="9144000" cy="887868"/>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00326" y="4339940"/>
            <a:ext cx="1254584" cy="719251"/>
          </a:xfrm>
          <a:prstGeom prst="rect">
            <a:avLst/>
          </a:prstGeom>
        </p:spPr>
      </p:pic>
      <p:pic>
        <p:nvPicPr>
          <p:cNvPr id="17" name="Picture 16">
            <a:extLst>
              <a:ext uri="{FF2B5EF4-FFF2-40B4-BE49-F238E27FC236}">
                <a16:creationId xmlns:a16="http://schemas.microsoft.com/office/drawing/2014/main" id="{52A43ECC-BBFF-4967-9F45-5667FFC0EE1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2543820"/>
          </a:xfrm>
          <a:prstGeom prst="rect">
            <a:avLst/>
          </a:prstGeom>
        </p:spPr>
      </p:pic>
    </p:spTree>
    <p:extLst>
      <p:ext uri="{BB962C8B-B14F-4D97-AF65-F5344CB8AC3E}">
        <p14:creationId xmlns:p14="http://schemas.microsoft.com/office/powerpoint/2010/main" val="46765372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2"/>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5F35E44-72CB-4AFA-8DA6-C89EBC957A2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0615" r="19754"/>
          <a:stretch/>
        </p:blipFill>
        <p:spPr>
          <a:xfrm>
            <a:off x="5210658" y="966373"/>
            <a:ext cx="3684774" cy="3475844"/>
          </a:xfrm>
          <a:prstGeom prst="rect">
            <a:avLst/>
          </a:prstGeom>
        </p:spPr>
      </p:pic>
      <p:sp>
        <p:nvSpPr>
          <p:cNvPr id="18" name="Rectangle 17">
            <a:extLst>
              <a:ext uri="{FF2B5EF4-FFF2-40B4-BE49-F238E27FC236}">
                <a16:creationId xmlns:a16="http://schemas.microsoft.com/office/drawing/2014/main" id="{92B0A619-F6AA-4053-9D4A-55C4BC7B0046}"/>
              </a:ext>
            </a:extLst>
          </p:cNvPr>
          <p:cNvSpPr/>
          <p:nvPr userDrawn="1"/>
        </p:nvSpPr>
        <p:spPr>
          <a:xfrm>
            <a:off x="314325" y="0"/>
            <a:ext cx="8829676" cy="895570"/>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userDrawn="1">
            <p:ph type="title"/>
          </p:nvPr>
        </p:nvSpPr>
        <p:spPr>
          <a:xfrm>
            <a:off x="522516" y="9097"/>
            <a:ext cx="8621486" cy="866834"/>
          </a:xfrm>
          <a:prstGeom prst="rect">
            <a:avLst/>
          </a:prstGeom>
        </p:spPr>
        <p:txBody>
          <a:bodyPr anchor="ctr"/>
          <a:lstStyle>
            <a:lvl1pPr algn="l">
              <a:lnSpc>
                <a:spcPts val="3000"/>
              </a:lnSpc>
              <a:defRPr sz="2800" b="1" baseline="0">
                <a:solidFill>
                  <a:schemeClr val="tx2"/>
                </a:solidFill>
                <a:effectLst/>
                <a:latin typeface="Calibri" pitchFamily="34" charset="0"/>
              </a:defRPr>
            </a:lvl1pPr>
          </a:lstStyle>
          <a:p>
            <a:endParaRPr lang="en-US"/>
          </a:p>
        </p:txBody>
      </p:sp>
      <p:sp>
        <p:nvSpPr>
          <p:cNvPr id="5" name="Subtitle 2"/>
          <p:cNvSpPr>
            <a:spLocks noGrp="1"/>
          </p:cNvSpPr>
          <p:nvPr userDrawn="1">
            <p:ph type="subTitle" idx="1"/>
          </p:nvPr>
        </p:nvSpPr>
        <p:spPr>
          <a:xfrm>
            <a:off x="522515" y="1026256"/>
            <a:ext cx="7617144" cy="342900"/>
          </a:xfrm>
          <a:prstGeom prst="rect">
            <a:avLst/>
          </a:prstGeom>
        </p:spPr>
        <p:txBody>
          <a:bodyPr/>
          <a:lstStyle>
            <a:lvl1pPr marL="0" indent="0" algn="l">
              <a:buNone/>
              <a:defRPr sz="2000" b="1" baseline="0">
                <a:solidFill>
                  <a:srgbClr val="2D2D2D"/>
                </a:solidFill>
                <a:effectLst/>
                <a:latin typeface="Calibri"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462555" y="1890635"/>
            <a:ext cx="7617144" cy="779488"/>
          </a:xfrm>
          <a:prstGeom prst="rect">
            <a:avLst/>
          </a:prstGeom>
        </p:spPr>
        <p:txBody>
          <a:bodyPr/>
          <a:lstStyle>
            <a:lvl1pPr marL="0" indent="0" algn="l">
              <a:lnSpc>
                <a:spcPts val="2000"/>
              </a:lnSpc>
              <a:buNone/>
              <a:defRPr sz="1800" baseline="0">
                <a:solidFill>
                  <a:srgbClr val="2D2D2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17" name="Picture 16" descr="Logos of the U.S. Department of Health and Human Services and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3440" y="4280110"/>
            <a:ext cx="1254584" cy="719251"/>
          </a:xfrm>
          <a:prstGeom prst="rect">
            <a:avLst/>
          </a:prstGeom>
        </p:spPr>
      </p:pic>
      <p:grpSp>
        <p:nvGrpSpPr>
          <p:cNvPr id="10" name="Group 9">
            <a:extLst>
              <a:ext uri="{FF2B5EF4-FFF2-40B4-BE49-F238E27FC236}">
                <a16:creationId xmlns:a16="http://schemas.microsoft.com/office/drawing/2014/main" id="{2900023D-2373-43F5-A4AA-FD7F91255A55}"/>
              </a:ext>
            </a:extLst>
          </p:cNvPr>
          <p:cNvGrpSpPr/>
          <p:nvPr userDrawn="1"/>
        </p:nvGrpSpPr>
        <p:grpSpPr>
          <a:xfrm>
            <a:off x="1" y="2"/>
            <a:ext cx="267157" cy="895570"/>
            <a:chOff x="2721769" y="2050256"/>
            <a:chExt cx="442912" cy="1469660"/>
          </a:xfrm>
        </p:grpSpPr>
        <p:sp>
          <p:nvSpPr>
            <p:cNvPr id="12" name="Rectangle 11">
              <a:extLst>
                <a:ext uri="{FF2B5EF4-FFF2-40B4-BE49-F238E27FC236}">
                  <a16:creationId xmlns:a16="http://schemas.microsoft.com/office/drawing/2014/main" id="{275925BE-9EF0-43F9-9D78-64BD587500CA}"/>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4" name="Rectangle 13">
              <a:extLst>
                <a:ext uri="{FF2B5EF4-FFF2-40B4-BE49-F238E27FC236}">
                  <a16:creationId xmlns:a16="http://schemas.microsoft.com/office/drawing/2014/main" id="{79245E9D-1A1B-4F74-AD8C-354693087FC0}"/>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
        <p:nvSpPr>
          <p:cNvPr id="15" name="TextBox 14">
            <a:extLst>
              <a:ext uri="{FF2B5EF4-FFF2-40B4-BE49-F238E27FC236}">
                <a16:creationId xmlns:a16="http://schemas.microsoft.com/office/drawing/2014/main" id="{9EA0238C-23EC-47A0-ABAA-400AE503943B}"/>
              </a:ext>
            </a:extLst>
          </p:cNvPr>
          <p:cNvSpPr txBox="1"/>
          <p:nvPr userDrawn="1"/>
        </p:nvSpPr>
        <p:spPr>
          <a:xfrm>
            <a:off x="4962090" y="4510542"/>
            <a:ext cx="4181912" cy="400110"/>
          </a:xfrm>
          <a:prstGeom prst="rect">
            <a:avLst/>
          </a:prstGeom>
          <a:solidFill>
            <a:srgbClr val="FBAB18"/>
          </a:solidFill>
        </p:spPr>
        <p:txBody>
          <a:bodyPr wrap="square" rtlCol="0">
            <a:spAutoFit/>
          </a:bodyPr>
          <a:lstStyle/>
          <a:p>
            <a:pPr marL="285743" marR="0" lvl="0" indent="0" algn="l" defTabSz="914378" rtl="0" eaLnBrk="0" fontAlgn="base" latinLnBrk="0" hangingPunct="0">
              <a:lnSpc>
                <a:spcPct val="100000"/>
              </a:lnSpc>
              <a:spcBef>
                <a:spcPct val="0"/>
              </a:spcBef>
              <a:spcAft>
                <a:spcPct val="0"/>
              </a:spcAft>
              <a:buClrTx/>
              <a:buSzTx/>
              <a:buFontTx/>
              <a:buNone/>
              <a:tabLst/>
              <a:defRPr/>
            </a:pPr>
            <a:r>
              <a:rPr lang="en-US" sz="2000" b="1">
                <a:solidFill>
                  <a:srgbClr val="2D2D2D"/>
                </a:solidFill>
                <a:latin typeface="Calibri" panose="020F0502020204030204" pitchFamily="34" charset="0"/>
                <a:cs typeface="Calibri" panose="020F0502020204030204" pitchFamily="34" charset="0"/>
              </a:rPr>
              <a:t>cdc.gov/coronavirus</a:t>
            </a:r>
          </a:p>
        </p:txBody>
      </p:sp>
    </p:spTree>
    <p:extLst>
      <p:ext uri="{BB962C8B-B14F-4D97-AF65-F5344CB8AC3E}">
        <p14:creationId xmlns:p14="http://schemas.microsoft.com/office/powerpoint/2010/main" val="337300254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2B0A619-F6AA-4053-9D4A-55C4BC7B0046}"/>
              </a:ext>
            </a:extLst>
          </p:cNvPr>
          <p:cNvSpPr/>
          <p:nvPr userDrawn="1"/>
        </p:nvSpPr>
        <p:spPr>
          <a:xfrm>
            <a:off x="0" y="0"/>
            <a:ext cx="9144000" cy="5143500"/>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userDrawn="1">
            <p:ph type="title"/>
          </p:nvPr>
        </p:nvSpPr>
        <p:spPr>
          <a:xfrm>
            <a:off x="685801" y="9097"/>
            <a:ext cx="8458200" cy="866834"/>
          </a:xfrm>
          <a:prstGeom prst="rect">
            <a:avLst/>
          </a:prstGeom>
        </p:spPr>
        <p:txBody>
          <a:bodyPr anchor="ctr"/>
          <a:lstStyle>
            <a:lvl1pPr algn="l">
              <a:lnSpc>
                <a:spcPts val="3000"/>
              </a:lnSpc>
              <a:defRPr sz="2800" b="1" baseline="0">
                <a:solidFill>
                  <a:schemeClr val="tx2"/>
                </a:solidFill>
                <a:effectLst/>
                <a:latin typeface="Calibri" pitchFamily="34" charset="0"/>
              </a:defRPr>
            </a:lvl1pPr>
          </a:lstStyle>
          <a:p>
            <a:endParaRPr lang="en-US"/>
          </a:p>
        </p:txBody>
      </p:sp>
      <p:sp>
        <p:nvSpPr>
          <p:cNvPr id="5" name="Subtitle 2"/>
          <p:cNvSpPr>
            <a:spLocks noGrp="1"/>
          </p:cNvSpPr>
          <p:nvPr userDrawn="1">
            <p:ph type="subTitle" idx="1"/>
          </p:nvPr>
        </p:nvSpPr>
        <p:spPr>
          <a:xfrm>
            <a:off x="685802" y="1061976"/>
            <a:ext cx="7453858" cy="342900"/>
          </a:xfrm>
          <a:prstGeom prst="rect">
            <a:avLst/>
          </a:prstGeom>
        </p:spPr>
        <p:txBody>
          <a:bodyPr/>
          <a:lstStyle>
            <a:lvl1pPr marL="0" indent="0" algn="l">
              <a:buNone/>
              <a:defRPr sz="2000" b="1" baseline="0">
                <a:solidFill>
                  <a:schemeClr val="tx2"/>
                </a:solidFill>
                <a:effectLst/>
                <a:latin typeface="Calibri"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85801" y="1890635"/>
            <a:ext cx="7393898" cy="779488"/>
          </a:xfrm>
          <a:prstGeom prst="rect">
            <a:avLst/>
          </a:prstGeom>
        </p:spPr>
        <p:txBody>
          <a:bodyPr/>
          <a:lstStyle>
            <a:lvl1pPr marL="0" indent="0" algn="l">
              <a:lnSpc>
                <a:spcPts val="2000"/>
              </a:lnSpc>
              <a:buNone/>
              <a:defRPr sz="18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17" name="Picture 16" descr="Logos of the U.S. Department of Health and Human Services and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440" y="4280110"/>
            <a:ext cx="1254584" cy="719251"/>
          </a:xfrm>
          <a:prstGeom prst="rect">
            <a:avLst/>
          </a:prstGeom>
        </p:spPr>
      </p:pic>
      <p:grpSp>
        <p:nvGrpSpPr>
          <p:cNvPr id="21" name="Group 20">
            <a:extLst>
              <a:ext uri="{FF2B5EF4-FFF2-40B4-BE49-F238E27FC236}">
                <a16:creationId xmlns:a16="http://schemas.microsoft.com/office/drawing/2014/main" id="{CC3D0F8F-59A2-423C-A3F9-4CCC5E04EB88}"/>
              </a:ext>
            </a:extLst>
          </p:cNvPr>
          <p:cNvGrpSpPr/>
          <p:nvPr userDrawn="1"/>
        </p:nvGrpSpPr>
        <p:grpSpPr>
          <a:xfrm>
            <a:off x="1" y="2"/>
            <a:ext cx="267157" cy="895570"/>
            <a:chOff x="2721769" y="2050256"/>
            <a:chExt cx="442912" cy="1469660"/>
          </a:xfrm>
        </p:grpSpPr>
        <p:sp>
          <p:nvSpPr>
            <p:cNvPr id="22" name="Rectangle 21">
              <a:extLst>
                <a:ext uri="{FF2B5EF4-FFF2-40B4-BE49-F238E27FC236}">
                  <a16:creationId xmlns:a16="http://schemas.microsoft.com/office/drawing/2014/main" id="{D32F05D3-C03C-45E4-9FA9-D106B2E80059}"/>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Rectangle 22">
              <a:extLst>
                <a:ext uri="{FF2B5EF4-FFF2-40B4-BE49-F238E27FC236}">
                  <a16:creationId xmlns:a16="http://schemas.microsoft.com/office/drawing/2014/main" id="{486CBDE1-9FE4-4D39-8D29-C02C77614B0D}"/>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362860161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TA SLIDE">
    <p:bg>
      <p:bgPr>
        <a:solidFill>
          <a:schemeClr val="bg2"/>
        </a:solidFill>
        <a:effectLst/>
      </p:bgPr>
    </p:bg>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6082667" y="5045515"/>
            <a:ext cx="603083" cy="91188"/>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9" name="Rectangle 8"/>
          <p:cNvSpPr>
            <a:spLocks noChangeArrowheads="1"/>
          </p:cNvSpPr>
          <p:nvPr userDrawn="1"/>
        </p:nvSpPr>
        <p:spPr bwMode="auto">
          <a:xfrm>
            <a:off x="6677885" y="5045515"/>
            <a:ext cx="603083" cy="91188"/>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0" name="Rectangle 9"/>
          <p:cNvSpPr>
            <a:spLocks noChangeArrowheads="1"/>
          </p:cNvSpPr>
          <p:nvPr userDrawn="1"/>
        </p:nvSpPr>
        <p:spPr bwMode="auto">
          <a:xfrm>
            <a:off x="7280967" y="5045515"/>
            <a:ext cx="603574" cy="91188"/>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1" name="Rectangle 10"/>
          <p:cNvSpPr>
            <a:spLocks noChangeArrowheads="1"/>
          </p:cNvSpPr>
          <p:nvPr userDrawn="1"/>
        </p:nvSpPr>
        <p:spPr bwMode="auto">
          <a:xfrm>
            <a:off x="7870698" y="5045515"/>
            <a:ext cx="1273303" cy="91188"/>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2" name="Rectangle 20"/>
          <p:cNvSpPr>
            <a:spLocks noChangeArrowheads="1"/>
          </p:cNvSpPr>
          <p:nvPr userDrawn="1"/>
        </p:nvSpPr>
        <p:spPr bwMode="auto">
          <a:xfrm>
            <a:off x="1" y="5045515"/>
            <a:ext cx="5679249" cy="91188"/>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3" name="Rectangle 12"/>
          <p:cNvSpPr>
            <a:spLocks noChangeArrowheads="1"/>
          </p:cNvSpPr>
          <p:nvPr userDrawn="1"/>
        </p:nvSpPr>
        <p:spPr bwMode="auto">
          <a:xfrm>
            <a:off x="5481059" y="5045515"/>
            <a:ext cx="603083" cy="91188"/>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 name="Title 1"/>
          <p:cNvSpPr>
            <a:spLocks noGrp="1"/>
          </p:cNvSpPr>
          <p:nvPr userDrawn="1">
            <p:ph type="title" hasCustomPrompt="1"/>
          </p:nvPr>
        </p:nvSpPr>
        <p:spPr>
          <a:xfrm>
            <a:off x="457200" y="205980"/>
            <a:ext cx="8229600" cy="689591"/>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r>
              <a:rPr lang="en-US"/>
              <a:t>Heading</a:t>
            </a:r>
          </a:p>
        </p:txBody>
      </p:sp>
      <p:sp>
        <p:nvSpPr>
          <p:cNvPr id="5" name="Text Placeholder 7"/>
          <p:cNvSpPr>
            <a:spLocks noGrp="1"/>
          </p:cNvSpPr>
          <p:nvPr userDrawn="1">
            <p:ph type="body" sz="quarter" idx="10"/>
          </p:nvPr>
        </p:nvSpPr>
        <p:spPr>
          <a:xfrm>
            <a:off x="457200" y="1158875"/>
            <a:ext cx="8229600" cy="3341688"/>
          </a:xfrm>
        </p:spPr>
        <p:txBody>
          <a:bodyPr/>
          <a:lstStyle>
            <a:lvl1pPr marL="230183" indent="-230183">
              <a:buClr>
                <a:srgbClr val="005DAA"/>
              </a:buClr>
              <a:buFont typeface="Wingdings" panose="05000000000000000000" pitchFamily="2" charset="2"/>
              <a:buChar char="§"/>
              <a:defRPr sz="2000">
                <a:solidFill>
                  <a:srgbClr val="2D2D2D"/>
                </a:solidFill>
              </a:defRPr>
            </a:lvl1pPr>
            <a:lvl2pPr>
              <a:buClr>
                <a:srgbClr val="532E63"/>
              </a:buClr>
              <a:defRPr sz="2000">
                <a:solidFill>
                  <a:srgbClr val="2D2D2D"/>
                </a:solidFill>
              </a:defRPr>
            </a:lvl2pPr>
            <a:lvl3pPr>
              <a:buClr>
                <a:srgbClr val="9A3B26"/>
              </a:buClr>
              <a:defRPr sz="2000">
                <a:solidFill>
                  <a:srgbClr val="2D2D2D"/>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5EB3B0CC-979E-4460-961A-7E5D5213A0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440" y="4501098"/>
            <a:ext cx="869114" cy="498262"/>
          </a:xfrm>
          <a:prstGeom prst="rect">
            <a:avLst/>
          </a:prstGeom>
        </p:spPr>
      </p:pic>
      <p:grpSp>
        <p:nvGrpSpPr>
          <p:cNvPr id="20" name="Group 19">
            <a:extLst>
              <a:ext uri="{FF2B5EF4-FFF2-40B4-BE49-F238E27FC236}">
                <a16:creationId xmlns:a16="http://schemas.microsoft.com/office/drawing/2014/main" id="{9256BCB5-3FA6-46A4-BD0C-A091D9F1922D}"/>
              </a:ext>
            </a:extLst>
          </p:cNvPr>
          <p:cNvGrpSpPr/>
          <p:nvPr userDrawn="1"/>
        </p:nvGrpSpPr>
        <p:grpSpPr>
          <a:xfrm>
            <a:off x="1" y="2"/>
            <a:ext cx="267157" cy="895570"/>
            <a:chOff x="2721769" y="2050256"/>
            <a:chExt cx="442912" cy="1469660"/>
          </a:xfrm>
        </p:grpSpPr>
        <p:sp>
          <p:nvSpPr>
            <p:cNvPr id="22" name="Rectangle 21">
              <a:extLst>
                <a:ext uri="{FF2B5EF4-FFF2-40B4-BE49-F238E27FC236}">
                  <a16:creationId xmlns:a16="http://schemas.microsoft.com/office/drawing/2014/main" id="{B5B91796-8B0E-4339-853E-86194B92F336}"/>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Rectangle 22">
              <a:extLst>
                <a:ext uri="{FF2B5EF4-FFF2-40B4-BE49-F238E27FC236}">
                  <a16:creationId xmlns:a16="http://schemas.microsoft.com/office/drawing/2014/main" id="{FB4E0A8E-0F30-4F8C-A535-BEEA20A4E70F}"/>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395648167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DATA SLIDE">
    <p:bg>
      <p:bgPr>
        <a:solidFill>
          <a:schemeClr val="bg2"/>
        </a:solidFill>
        <a:effectLst/>
      </p:bgPr>
    </p:bg>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6082667" y="5045515"/>
            <a:ext cx="603083" cy="91188"/>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9" name="Rectangle 8"/>
          <p:cNvSpPr>
            <a:spLocks noChangeArrowheads="1"/>
          </p:cNvSpPr>
          <p:nvPr userDrawn="1"/>
        </p:nvSpPr>
        <p:spPr bwMode="auto">
          <a:xfrm>
            <a:off x="6677885" y="5045515"/>
            <a:ext cx="603083" cy="91188"/>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0" name="Rectangle 9"/>
          <p:cNvSpPr>
            <a:spLocks noChangeArrowheads="1"/>
          </p:cNvSpPr>
          <p:nvPr userDrawn="1"/>
        </p:nvSpPr>
        <p:spPr bwMode="auto">
          <a:xfrm>
            <a:off x="7280967" y="5045515"/>
            <a:ext cx="603574" cy="91188"/>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1" name="Rectangle 10"/>
          <p:cNvSpPr>
            <a:spLocks noChangeArrowheads="1"/>
          </p:cNvSpPr>
          <p:nvPr userDrawn="1"/>
        </p:nvSpPr>
        <p:spPr bwMode="auto">
          <a:xfrm>
            <a:off x="7870698" y="5045515"/>
            <a:ext cx="1273303" cy="91188"/>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2" name="Rectangle 20"/>
          <p:cNvSpPr>
            <a:spLocks noChangeArrowheads="1"/>
          </p:cNvSpPr>
          <p:nvPr userDrawn="1"/>
        </p:nvSpPr>
        <p:spPr bwMode="auto">
          <a:xfrm>
            <a:off x="1" y="5045515"/>
            <a:ext cx="5679249" cy="91188"/>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3" name="Rectangle 12"/>
          <p:cNvSpPr>
            <a:spLocks noChangeArrowheads="1"/>
          </p:cNvSpPr>
          <p:nvPr userDrawn="1"/>
        </p:nvSpPr>
        <p:spPr bwMode="auto">
          <a:xfrm>
            <a:off x="5481059" y="5045515"/>
            <a:ext cx="603083" cy="91188"/>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 name="Title 1"/>
          <p:cNvSpPr>
            <a:spLocks noGrp="1"/>
          </p:cNvSpPr>
          <p:nvPr userDrawn="1">
            <p:ph type="title" hasCustomPrompt="1"/>
          </p:nvPr>
        </p:nvSpPr>
        <p:spPr>
          <a:xfrm>
            <a:off x="457200" y="205980"/>
            <a:ext cx="8229600" cy="689591"/>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r>
              <a:rPr lang="en-US"/>
              <a:t>Heading</a:t>
            </a:r>
          </a:p>
        </p:txBody>
      </p:sp>
      <p:sp>
        <p:nvSpPr>
          <p:cNvPr id="5" name="Text Placeholder 7"/>
          <p:cNvSpPr>
            <a:spLocks noGrp="1"/>
          </p:cNvSpPr>
          <p:nvPr userDrawn="1">
            <p:ph type="body" sz="quarter" idx="10"/>
          </p:nvPr>
        </p:nvSpPr>
        <p:spPr>
          <a:xfrm>
            <a:off x="457200" y="1158875"/>
            <a:ext cx="8229600" cy="3341688"/>
          </a:xfrm>
        </p:spPr>
        <p:txBody>
          <a:bodyPr/>
          <a:lstStyle>
            <a:lvl1pPr marL="230183" indent="-230183">
              <a:buClr>
                <a:srgbClr val="005DAA"/>
              </a:buClr>
              <a:buFont typeface="Wingdings" panose="05000000000000000000" pitchFamily="2" charset="2"/>
              <a:buChar char="§"/>
              <a:defRPr sz="2000">
                <a:solidFill>
                  <a:srgbClr val="2D2D2D"/>
                </a:solidFill>
              </a:defRPr>
            </a:lvl1pPr>
            <a:lvl2pPr>
              <a:buClr>
                <a:srgbClr val="532E63"/>
              </a:buClr>
              <a:defRPr sz="2000">
                <a:solidFill>
                  <a:srgbClr val="2D2D2D"/>
                </a:solidFill>
              </a:defRPr>
            </a:lvl2pPr>
            <a:lvl3pPr>
              <a:buClr>
                <a:srgbClr val="9A3B26"/>
              </a:buClr>
              <a:defRPr sz="2000">
                <a:solidFill>
                  <a:srgbClr val="2D2D2D"/>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grpSp>
        <p:nvGrpSpPr>
          <p:cNvPr id="20" name="Group 19">
            <a:extLst>
              <a:ext uri="{FF2B5EF4-FFF2-40B4-BE49-F238E27FC236}">
                <a16:creationId xmlns:a16="http://schemas.microsoft.com/office/drawing/2014/main" id="{9256BCB5-3FA6-46A4-BD0C-A091D9F1922D}"/>
              </a:ext>
            </a:extLst>
          </p:cNvPr>
          <p:cNvGrpSpPr/>
          <p:nvPr userDrawn="1"/>
        </p:nvGrpSpPr>
        <p:grpSpPr>
          <a:xfrm>
            <a:off x="1" y="2"/>
            <a:ext cx="267157" cy="895570"/>
            <a:chOff x="2721769" y="2050256"/>
            <a:chExt cx="442912" cy="1469660"/>
          </a:xfrm>
        </p:grpSpPr>
        <p:sp>
          <p:nvSpPr>
            <p:cNvPr id="22" name="Rectangle 21">
              <a:extLst>
                <a:ext uri="{FF2B5EF4-FFF2-40B4-BE49-F238E27FC236}">
                  <a16:creationId xmlns:a16="http://schemas.microsoft.com/office/drawing/2014/main" id="{B5B91796-8B0E-4339-853E-86194B92F336}"/>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Rectangle 22">
              <a:extLst>
                <a:ext uri="{FF2B5EF4-FFF2-40B4-BE49-F238E27FC236}">
                  <a16:creationId xmlns:a16="http://schemas.microsoft.com/office/drawing/2014/main" id="{FB4E0A8E-0F30-4F8C-A535-BEEA20A4E70F}"/>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81328848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TA SLIDE 2 colum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endParaRPr lang="en-US"/>
          </a:p>
        </p:txBody>
      </p:sp>
      <p:sp>
        <p:nvSpPr>
          <p:cNvPr id="3" name="Content Placeholder 2"/>
          <p:cNvSpPr>
            <a:spLocks noGrp="1"/>
          </p:cNvSpPr>
          <p:nvPr>
            <p:ph idx="1"/>
          </p:nvPr>
        </p:nvSpPr>
        <p:spPr>
          <a:xfrm>
            <a:off x="457201" y="1200151"/>
            <a:ext cx="3879669" cy="314325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1" indent="-285743">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2" y="1200151"/>
            <a:ext cx="3879669" cy="314325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1" indent="-285743">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5" name="Rectangle 14">
            <a:extLst>
              <a:ext uri="{FF2B5EF4-FFF2-40B4-BE49-F238E27FC236}">
                <a16:creationId xmlns:a16="http://schemas.microsoft.com/office/drawing/2014/main" id="{9416945D-7463-43F9-B460-2CF43DA20039}"/>
              </a:ext>
            </a:extLst>
          </p:cNvPr>
          <p:cNvSpPr>
            <a:spLocks noChangeArrowheads="1"/>
          </p:cNvSpPr>
          <p:nvPr userDrawn="1"/>
        </p:nvSpPr>
        <p:spPr bwMode="auto">
          <a:xfrm>
            <a:off x="6082667" y="5045515"/>
            <a:ext cx="603083" cy="91188"/>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6" name="Rectangle 15">
            <a:extLst>
              <a:ext uri="{FF2B5EF4-FFF2-40B4-BE49-F238E27FC236}">
                <a16:creationId xmlns:a16="http://schemas.microsoft.com/office/drawing/2014/main" id="{18D9C951-7795-4013-A98F-41CA15626AB5}"/>
              </a:ext>
            </a:extLst>
          </p:cNvPr>
          <p:cNvSpPr>
            <a:spLocks noChangeArrowheads="1"/>
          </p:cNvSpPr>
          <p:nvPr userDrawn="1"/>
        </p:nvSpPr>
        <p:spPr bwMode="auto">
          <a:xfrm>
            <a:off x="6677885" y="5045515"/>
            <a:ext cx="603083" cy="91188"/>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7" name="Rectangle 16">
            <a:extLst>
              <a:ext uri="{FF2B5EF4-FFF2-40B4-BE49-F238E27FC236}">
                <a16:creationId xmlns:a16="http://schemas.microsoft.com/office/drawing/2014/main" id="{0E138E91-A144-4218-9895-5E4D3582ADFB}"/>
              </a:ext>
            </a:extLst>
          </p:cNvPr>
          <p:cNvSpPr>
            <a:spLocks noChangeArrowheads="1"/>
          </p:cNvSpPr>
          <p:nvPr userDrawn="1"/>
        </p:nvSpPr>
        <p:spPr bwMode="auto">
          <a:xfrm>
            <a:off x="7280967" y="5045515"/>
            <a:ext cx="603574" cy="91188"/>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8" name="Rectangle 17">
            <a:extLst>
              <a:ext uri="{FF2B5EF4-FFF2-40B4-BE49-F238E27FC236}">
                <a16:creationId xmlns:a16="http://schemas.microsoft.com/office/drawing/2014/main" id="{EEF4E6B6-BDAE-40A5-9E22-D7B6320CBA11}"/>
              </a:ext>
            </a:extLst>
          </p:cNvPr>
          <p:cNvSpPr>
            <a:spLocks noChangeArrowheads="1"/>
          </p:cNvSpPr>
          <p:nvPr userDrawn="1"/>
        </p:nvSpPr>
        <p:spPr bwMode="auto">
          <a:xfrm>
            <a:off x="7870698" y="5045515"/>
            <a:ext cx="1273303" cy="91188"/>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9" name="Rectangle 20">
            <a:extLst>
              <a:ext uri="{FF2B5EF4-FFF2-40B4-BE49-F238E27FC236}">
                <a16:creationId xmlns:a16="http://schemas.microsoft.com/office/drawing/2014/main" id="{E71CFAF4-5909-4817-B92D-CE4D29DFF703}"/>
              </a:ext>
            </a:extLst>
          </p:cNvPr>
          <p:cNvSpPr>
            <a:spLocks noChangeArrowheads="1"/>
          </p:cNvSpPr>
          <p:nvPr userDrawn="1"/>
        </p:nvSpPr>
        <p:spPr bwMode="auto">
          <a:xfrm>
            <a:off x="1" y="5045515"/>
            <a:ext cx="5679249" cy="91188"/>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0" name="Rectangle 19">
            <a:extLst>
              <a:ext uri="{FF2B5EF4-FFF2-40B4-BE49-F238E27FC236}">
                <a16:creationId xmlns:a16="http://schemas.microsoft.com/office/drawing/2014/main" id="{40E6DC0A-1388-4428-BA38-59223C425A40}"/>
              </a:ext>
            </a:extLst>
          </p:cNvPr>
          <p:cNvSpPr>
            <a:spLocks noChangeArrowheads="1"/>
          </p:cNvSpPr>
          <p:nvPr userDrawn="1"/>
        </p:nvSpPr>
        <p:spPr bwMode="auto">
          <a:xfrm>
            <a:off x="5481059" y="5045515"/>
            <a:ext cx="603083" cy="91188"/>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84213D48-D055-4EE8-9726-533AB8E26A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440" y="4280110"/>
            <a:ext cx="1254584" cy="719251"/>
          </a:xfrm>
          <a:prstGeom prst="rect">
            <a:avLst/>
          </a:prstGeom>
        </p:spPr>
      </p:pic>
      <p:grpSp>
        <p:nvGrpSpPr>
          <p:cNvPr id="23" name="Group 22">
            <a:extLst>
              <a:ext uri="{FF2B5EF4-FFF2-40B4-BE49-F238E27FC236}">
                <a16:creationId xmlns:a16="http://schemas.microsoft.com/office/drawing/2014/main" id="{AF318103-E3F0-462E-A0BE-161EC7EA9C7C}"/>
              </a:ext>
            </a:extLst>
          </p:cNvPr>
          <p:cNvGrpSpPr/>
          <p:nvPr userDrawn="1"/>
        </p:nvGrpSpPr>
        <p:grpSpPr>
          <a:xfrm>
            <a:off x="1" y="2"/>
            <a:ext cx="267157" cy="895570"/>
            <a:chOff x="2721769" y="2050256"/>
            <a:chExt cx="442912" cy="1469660"/>
          </a:xfrm>
        </p:grpSpPr>
        <p:sp>
          <p:nvSpPr>
            <p:cNvPr id="24" name="Rectangle 23">
              <a:extLst>
                <a:ext uri="{FF2B5EF4-FFF2-40B4-BE49-F238E27FC236}">
                  <a16:creationId xmlns:a16="http://schemas.microsoft.com/office/drawing/2014/main" id="{6C2A256B-3279-4135-9C44-56940C3F4D28}"/>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5" name="Rectangle 24">
              <a:extLst>
                <a:ext uri="{FF2B5EF4-FFF2-40B4-BE49-F238E27FC236}">
                  <a16:creationId xmlns:a16="http://schemas.microsoft.com/office/drawing/2014/main" id="{DD7CDBA5-E900-4510-9676-E670A0189CF4}"/>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244170924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DATA SLIDE 2 colum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endParaRPr lang="en-US"/>
          </a:p>
        </p:txBody>
      </p:sp>
      <p:sp>
        <p:nvSpPr>
          <p:cNvPr id="3" name="Content Placeholder 2"/>
          <p:cNvSpPr>
            <a:spLocks noGrp="1"/>
          </p:cNvSpPr>
          <p:nvPr>
            <p:ph idx="1"/>
          </p:nvPr>
        </p:nvSpPr>
        <p:spPr>
          <a:xfrm>
            <a:off x="457201" y="1200151"/>
            <a:ext cx="3879669" cy="314325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1" indent="-285743">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2" y="1200151"/>
            <a:ext cx="3879669" cy="314325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1" indent="-285743">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5" name="Rectangle 14">
            <a:extLst>
              <a:ext uri="{FF2B5EF4-FFF2-40B4-BE49-F238E27FC236}">
                <a16:creationId xmlns:a16="http://schemas.microsoft.com/office/drawing/2014/main" id="{9416945D-7463-43F9-B460-2CF43DA20039}"/>
              </a:ext>
            </a:extLst>
          </p:cNvPr>
          <p:cNvSpPr>
            <a:spLocks noChangeArrowheads="1"/>
          </p:cNvSpPr>
          <p:nvPr userDrawn="1"/>
        </p:nvSpPr>
        <p:spPr bwMode="auto">
          <a:xfrm>
            <a:off x="6082667" y="5045515"/>
            <a:ext cx="603083" cy="91188"/>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6" name="Rectangle 15">
            <a:extLst>
              <a:ext uri="{FF2B5EF4-FFF2-40B4-BE49-F238E27FC236}">
                <a16:creationId xmlns:a16="http://schemas.microsoft.com/office/drawing/2014/main" id="{18D9C951-7795-4013-A98F-41CA15626AB5}"/>
              </a:ext>
            </a:extLst>
          </p:cNvPr>
          <p:cNvSpPr>
            <a:spLocks noChangeArrowheads="1"/>
          </p:cNvSpPr>
          <p:nvPr userDrawn="1"/>
        </p:nvSpPr>
        <p:spPr bwMode="auto">
          <a:xfrm>
            <a:off x="6677885" y="5045515"/>
            <a:ext cx="603083" cy="91188"/>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7" name="Rectangle 16">
            <a:extLst>
              <a:ext uri="{FF2B5EF4-FFF2-40B4-BE49-F238E27FC236}">
                <a16:creationId xmlns:a16="http://schemas.microsoft.com/office/drawing/2014/main" id="{0E138E91-A144-4218-9895-5E4D3582ADFB}"/>
              </a:ext>
            </a:extLst>
          </p:cNvPr>
          <p:cNvSpPr>
            <a:spLocks noChangeArrowheads="1"/>
          </p:cNvSpPr>
          <p:nvPr userDrawn="1"/>
        </p:nvSpPr>
        <p:spPr bwMode="auto">
          <a:xfrm>
            <a:off x="7280967" y="5045515"/>
            <a:ext cx="603574" cy="91188"/>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8" name="Rectangle 17">
            <a:extLst>
              <a:ext uri="{FF2B5EF4-FFF2-40B4-BE49-F238E27FC236}">
                <a16:creationId xmlns:a16="http://schemas.microsoft.com/office/drawing/2014/main" id="{EEF4E6B6-BDAE-40A5-9E22-D7B6320CBA11}"/>
              </a:ext>
            </a:extLst>
          </p:cNvPr>
          <p:cNvSpPr>
            <a:spLocks noChangeArrowheads="1"/>
          </p:cNvSpPr>
          <p:nvPr userDrawn="1"/>
        </p:nvSpPr>
        <p:spPr bwMode="auto">
          <a:xfrm>
            <a:off x="7870698" y="5045515"/>
            <a:ext cx="1273303" cy="91188"/>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9" name="Rectangle 20">
            <a:extLst>
              <a:ext uri="{FF2B5EF4-FFF2-40B4-BE49-F238E27FC236}">
                <a16:creationId xmlns:a16="http://schemas.microsoft.com/office/drawing/2014/main" id="{E71CFAF4-5909-4817-B92D-CE4D29DFF703}"/>
              </a:ext>
            </a:extLst>
          </p:cNvPr>
          <p:cNvSpPr>
            <a:spLocks noChangeArrowheads="1"/>
          </p:cNvSpPr>
          <p:nvPr userDrawn="1"/>
        </p:nvSpPr>
        <p:spPr bwMode="auto">
          <a:xfrm>
            <a:off x="1" y="5045515"/>
            <a:ext cx="5679249" cy="91188"/>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0" name="Rectangle 19">
            <a:extLst>
              <a:ext uri="{FF2B5EF4-FFF2-40B4-BE49-F238E27FC236}">
                <a16:creationId xmlns:a16="http://schemas.microsoft.com/office/drawing/2014/main" id="{40E6DC0A-1388-4428-BA38-59223C425A40}"/>
              </a:ext>
            </a:extLst>
          </p:cNvPr>
          <p:cNvSpPr>
            <a:spLocks noChangeArrowheads="1"/>
          </p:cNvSpPr>
          <p:nvPr userDrawn="1"/>
        </p:nvSpPr>
        <p:spPr bwMode="auto">
          <a:xfrm>
            <a:off x="5481059" y="5045515"/>
            <a:ext cx="603083" cy="91188"/>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a:p>
        </p:txBody>
      </p:sp>
      <p:grpSp>
        <p:nvGrpSpPr>
          <p:cNvPr id="23" name="Group 22">
            <a:extLst>
              <a:ext uri="{FF2B5EF4-FFF2-40B4-BE49-F238E27FC236}">
                <a16:creationId xmlns:a16="http://schemas.microsoft.com/office/drawing/2014/main" id="{AF318103-E3F0-462E-A0BE-161EC7EA9C7C}"/>
              </a:ext>
            </a:extLst>
          </p:cNvPr>
          <p:cNvGrpSpPr/>
          <p:nvPr userDrawn="1"/>
        </p:nvGrpSpPr>
        <p:grpSpPr>
          <a:xfrm>
            <a:off x="1" y="2"/>
            <a:ext cx="267157" cy="895570"/>
            <a:chOff x="2721769" y="2050256"/>
            <a:chExt cx="442912" cy="1469660"/>
          </a:xfrm>
        </p:grpSpPr>
        <p:sp>
          <p:nvSpPr>
            <p:cNvPr id="24" name="Rectangle 23">
              <a:extLst>
                <a:ext uri="{FF2B5EF4-FFF2-40B4-BE49-F238E27FC236}">
                  <a16:creationId xmlns:a16="http://schemas.microsoft.com/office/drawing/2014/main" id="{6C2A256B-3279-4135-9C44-56940C3F4D28}"/>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5" name="Rectangle 24">
              <a:extLst>
                <a:ext uri="{FF2B5EF4-FFF2-40B4-BE49-F238E27FC236}">
                  <a16:creationId xmlns:a16="http://schemas.microsoft.com/office/drawing/2014/main" id="{DD7CDBA5-E900-4510-9676-E670A0189CF4}"/>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385042257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A7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614" y="2441364"/>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179613" y="3516737"/>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endParaRPr lang="en-US"/>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230" y="4280110"/>
            <a:ext cx="1254584" cy="719251"/>
          </a:xfrm>
          <a:prstGeom prst="rect">
            <a:avLst/>
          </a:prstGeom>
        </p:spPr>
      </p:pic>
    </p:spTree>
    <p:extLst>
      <p:ext uri="{BB962C8B-B14F-4D97-AF65-F5344CB8AC3E}">
        <p14:creationId xmlns:p14="http://schemas.microsoft.com/office/powerpoint/2010/main" val="7072063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6A7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1EDB832-85DB-47C2-990D-C76F1161C2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27069" y="506187"/>
            <a:ext cx="4484352" cy="4346372"/>
          </a:xfrm>
          <a:prstGeom prst="rect">
            <a:avLst/>
          </a:prstGeom>
        </p:spPr>
      </p:pic>
      <p:sp>
        <p:nvSpPr>
          <p:cNvPr id="2" name="Title 1"/>
          <p:cNvSpPr>
            <a:spLocks noGrp="1"/>
          </p:cNvSpPr>
          <p:nvPr>
            <p:ph type="title"/>
          </p:nvPr>
        </p:nvSpPr>
        <p:spPr>
          <a:xfrm>
            <a:off x="179614" y="2441364"/>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179613" y="3516737"/>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endParaRPr lang="en-US"/>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7230" y="4280110"/>
            <a:ext cx="1254584" cy="719251"/>
          </a:xfrm>
          <a:prstGeom prst="rect">
            <a:avLst/>
          </a:prstGeom>
        </p:spPr>
      </p:pic>
    </p:spTree>
    <p:extLst>
      <p:ext uri="{BB962C8B-B14F-4D97-AF65-F5344CB8AC3E}">
        <p14:creationId xmlns:p14="http://schemas.microsoft.com/office/powerpoint/2010/main" val="25088660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956" y="4251555"/>
            <a:ext cx="9144000" cy="883169"/>
          </a:xfrm>
          <a:prstGeom prst="rect">
            <a:avLst/>
          </a:prstGeom>
        </p:spPr>
      </p:pic>
      <p:sp>
        <p:nvSpPr>
          <p:cNvPr id="3" name="TextBox 2"/>
          <p:cNvSpPr txBox="1"/>
          <p:nvPr userDrawn="1"/>
        </p:nvSpPr>
        <p:spPr>
          <a:xfrm>
            <a:off x="127219" y="2746825"/>
            <a:ext cx="6639341" cy="1384995"/>
          </a:xfrm>
          <a:prstGeom prst="rect">
            <a:avLst/>
          </a:prstGeom>
          <a:noFill/>
        </p:spPr>
        <p:txBody>
          <a:bodyPr wrap="square" rtlCol="0">
            <a:spAutoFit/>
          </a:bodyPr>
          <a:lstStyle/>
          <a:p>
            <a:r>
              <a:rPr lang="en-US" sz="1200">
                <a:solidFill>
                  <a:srgbClr val="2D2D2D"/>
                </a:solidFill>
                <a:latin typeface="Calibri" panose="020F0502020204030204" pitchFamily="34" charset="0"/>
              </a:rPr>
              <a:t>For more information, contact CDC</a:t>
            </a: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1-800-CDC-INFO (232-4636)</a:t>
            </a: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TTY:  1-888-232-6348    www.cdc.gov</a:t>
            </a:r>
            <a:br>
              <a:rPr lang="en-US" sz="1200">
                <a:solidFill>
                  <a:srgbClr val="2D2D2D"/>
                </a:solidFill>
                <a:latin typeface="Calibri" panose="020F0502020204030204" pitchFamily="34" charset="0"/>
              </a:rPr>
            </a:br>
            <a:br>
              <a:rPr lang="en-US" sz="1200">
                <a:solidFill>
                  <a:srgbClr val="2D2D2D"/>
                </a:solidFill>
                <a:latin typeface="Calibri" panose="020F0502020204030204" pitchFamily="34" charset="0"/>
              </a:rPr>
            </a:b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246855"/>
            <a:ext cx="9144000" cy="887868"/>
          </a:xfrm>
          <a:prstGeom prst="rect">
            <a:avLst/>
          </a:prstGeom>
        </p:spPr>
      </p:pic>
      <p:grpSp>
        <p:nvGrpSpPr>
          <p:cNvPr id="2" name="Group 1"/>
          <p:cNvGrpSpPr/>
          <p:nvPr userDrawn="1"/>
        </p:nvGrpSpPr>
        <p:grpSpPr>
          <a:xfrm>
            <a:off x="0" y="4246855"/>
            <a:ext cx="9144000" cy="887868"/>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00327" y="4339941"/>
            <a:ext cx="1254584" cy="719251"/>
          </a:xfrm>
          <a:prstGeom prst="rect">
            <a:avLst/>
          </a:prstGeom>
        </p:spPr>
      </p:pic>
      <p:pic>
        <p:nvPicPr>
          <p:cNvPr id="18" name="Picture 17">
            <a:extLst>
              <a:ext uri="{FF2B5EF4-FFF2-40B4-BE49-F238E27FC236}">
                <a16:creationId xmlns:a16="http://schemas.microsoft.com/office/drawing/2014/main" id="{708E3E0E-8007-4E08-9AE4-D29BCAE7C56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20615" r="19754"/>
          <a:stretch/>
        </p:blipFill>
        <p:spPr>
          <a:xfrm>
            <a:off x="5334256" y="175642"/>
            <a:ext cx="3684774" cy="3475844"/>
          </a:xfrm>
          <a:prstGeom prst="rect">
            <a:avLst/>
          </a:prstGeom>
        </p:spPr>
      </p:pic>
    </p:spTree>
    <p:extLst>
      <p:ext uri="{BB962C8B-B14F-4D97-AF65-F5344CB8AC3E}">
        <p14:creationId xmlns:p14="http://schemas.microsoft.com/office/powerpoint/2010/main" val="216744986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2B0A619-F6AA-4053-9D4A-55C4BC7B0046}"/>
              </a:ext>
            </a:extLst>
          </p:cNvPr>
          <p:cNvSpPr/>
          <p:nvPr userDrawn="1"/>
        </p:nvSpPr>
        <p:spPr>
          <a:xfrm>
            <a:off x="0" y="0"/>
            <a:ext cx="9144000" cy="5143500"/>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userDrawn="1">
            <p:ph type="title"/>
          </p:nvPr>
        </p:nvSpPr>
        <p:spPr>
          <a:xfrm>
            <a:off x="685801" y="9097"/>
            <a:ext cx="8458200" cy="866834"/>
          </a:xfrm>
          <a:prstGeom prst="rect">
            <a:avLst/>
          </a:prstGeom>
        </p:spPr>
        <p:txBody>
          <a:bodyPr anchor="ctr"/>
          <a:lstStyle>
            <a:lvl1pPr algn="l">
              <a:lnSpc>
                <a:spcPts val="3000"/>
              </a:lnSpc>
              <a:defRPr sz="2800" b="1" baseline="0">
                <a:solidFill>
                  <a:schemeClr val="tx2"/>
                </a:solidFill>
                <a:effectLst/>
                <a:latin typeface="Calibri" pitchFamily="34" charset="0"/>
              </a:defRPr>
            </a:lvl1pPr>
          </a:lstStyle>
          <a:p>
            <a:endParaRPr lang="en-US"/>
          </a:p>
        </p:txBody>
      </p:sp>
      <p:sp>
        <p:nvSpPr>
          <p:cNvPr id="5" name="Subtitle 2"/>
          <p:cNvSpPr>
            <a:spLocks noGrp="1"/>
          </p:cNvSpPr>
          <p:nvPr userDrawn="1">
            <p:ph type="subTitle" idx="1"/>
          </p:nvPr>
        </p:nvSpPr>
        <p:spPr>
          <a:xfrm>
            <a:off x="685801" y="1061976"/>
            <a:ext cx="7453858" cy="342900"/>
          </a:xfrm>
          <a:prstGeom prst="rect">
            <a:avLst/>
          </a:prstGeom>
        </p:spPr>
        <p:txBody>
          <a:bodyPr/>
          <a:lstStyle>
            <a:lvl1pPr marL="0" indent="0" algn="l">
              <a:buNone/>
              <a:defRPr sz="2000" b="1" baseline="0">
                <a:solidFill>
                  <a:schemeClr val="tx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85801" y="1890634"/>
            <a:ext cx="7393898" cy="779488"/>
          </a:xfrm>
          <a:prstGeom prst="rect">
            <a:avLst/>
          </a:prstGeom>
        </p:spPr>
        <p:txBody>
          <a:bodyPr/>
          <a:lstStyle>
            <a:lvl1pPr marL="0" indent="0" algn="l">
              <a:lnSpc>
                <a:spcPts val="2000"/>
              </a:lnSpc>
              <a:buNone/>
              <a:defRPr sz="18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17" name="Picture 16" descr="Logos of the U.S. Department of Health and Human Services and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439" y="4280109"/>
            <a:ext cx="1254584" cy="719251"/>
          </a:xfrm>
          <a:prstGeom prst="rect">
            <a:avLst/>
          </a:prstGeom>
        </p:spPr>
      </p:pic>
      <p:grpSp>
        <p:nvGrpSpPr>
          <p:cNvPr id="21" name="Group 20">
            <a:extLst>
              <a:ext uri="{FF2B5EF4-FFF2-40B4-BE49-F238E27FC236}">
                <a16:creationId xmlns:a16="http://schemas.microsoft.com/office/drawing/2014/main" id="{CC3D0F8F-59A2-423C-A3F9-4CCC5E04EB88}"/>
              </a:ext>
            </a:extLst>
          </p:cNvPr>
          <p:cNvGrpSpPr/>
          <p:nvPr userDrawn="1"/>
        </p:nvGrpSpPr>
        <p:grpSpPr>
          <a:xfrm>
            <a:off x="0" y="1"/>
            <a:ext cx="267157" cy="895570"/>
            <a:chOff x="2721769" y="2050256"/>
            <a:chExt cx="442912" cy="1469660"/>
          </a:xfrm>
        </p:grpSpPr>
        <p:sp>
          <p:nvSpPr>
            <p:cNvPr id="22" name="Rectangle 21">
              <a:extLst>
                <a:ext uri="{FF2B5EF4-FFF2-40B4-BE49-F238E27FC236}">
                  <a16:creationId xmlns:a16="http://schemas.microsoft.com/office/drawing/2014/main" id="{D32F05D3-C03C-45E4-9FA9-D106B2E80059}"/>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Rectangle 22">
              <a:extLst>
                <a:ext uri="{FF2B5EF4-FFF2-40B4-BE49-F238E27FC236}">
                  <a16:creationId xmlns:a16="http://schemas.microsoft.com/office/drawing/2014/main" id="{486CBDE1-9FE4-4D39-8D29-C02C77614B0D}"/>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211031030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LOSING">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956" y="4251555"/>
            <a:ext cx="9144000" cy="883169"/>
          </a:xfrm>
          <a:prstGeom prst="rect">
            <a:avLst/>
          </a:prstGeom>
        </p:spPr>
      </p:pic>
      <p:sp>
        <p:nvSpPr>
          <p:cNvPr id="3" name="TextBox 2"/>
          <p:cNvSpPr txBox="1"/>
          <p:nvPr userDrawn="1"/>
        </p:nvSpPr>
        <p:spPr>
          <a:xfrm>
            <a:off x="127219" y="2746825"/>
            <a:ext cx="6639341" cy="1384995"/>
          </a:xfrm>
          <a:prstGeom prst="rect">
            <a:avLst/>
          </a:prstGeom>
          <a:noFill/>
        </p:spPr>
        <p:txBody>
          <a:bodyPr wrap="square" rtlCol="0">
            <a:spAutoFit/>
          </a:bodyPr>
          <a:lstStyle/>
          <a:p>
            <a:r>
              <a:rPr lang="en-US" sz="1200">
                <a:solidFill>
                  <a:srgbClr val="2D2D2D"/>
                </a:solidFill>
                <a:latin typeface="Calibri" panose="020F0502020204030204" pitchFamily="34" charset="0"/>
              </a:rPr>
              <a:t>For more information, contact CDC</a:t>
            </a: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1-800-CDC-INFO (232-4636)</a:t>
            </a: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TTY:  1-888-232-6348    www.cdc.gov</a:t>
            </a:r>
            <a:br>
              <a:rPr lang="en-US" sz="1200">
                <a:solidFill>
                  <a:srgbClr val="2D2D2D"/>
                </a:solidFill>
                <a:latin typeface="Calibri" panose="020F0502020204030204" pitchFamily="34" charset="0"/>
              </a:rPr>
            </a:br>
            <a:br>
              <a:rPr lang="en-US" sz="1200">
                <a:solidFill>
                  <a:srgbClr val="2D2D2D"/>
                </a:solidFill>
                <a:latin typeface="Calibri" panose="020F0502020204030204" pitchFamily="34" charset="0"/>
              </a:rPr>
            </a:b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246855"/>
            <a:ext cx="9144000" cy="887868"/>
          </a:xfrm>
          <a:prstGeom prst="rect">
            <a:avLst/>
          </a:prstGeom>
        </p:spPr>
      </p:pic>
      <p:grpSp>
        <p:nvGrpSpPr>
          <p:cNvPr id="2" name="Group 1"/>
          <p:cNvGrpSpPr/>
          <p:nvPr userDrawn="1"/>
        </p:nvGrpSpPr>
        <p:grpSpPr>
          <a:xfrm>
            <a:off x="0" y="4246855"/>
            <a:ext cx="9144000" cy="887868"/>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00327" y="4339941"/>
            <a:ext cx="1254584" cy="719251"/>
          </a:xfrm>
          <a:prstGeom prst="rect">
            <a:avLst/>
          </a:prstGeom>
        </p:spPr>
      </p:pic>
      <p:pic>
        <p:nvPicPr>
          <p:cNvPr id="17" name="Picture 16">
            <a:extLst>
              <a:ext uri="{FF2B5EF4-FFF2-40B4-BE49-F238E27FC236}">
                <a16:creationId xmlns:a16="http://schemas.microsoft.com/office/drawing/2014/main" id="{52A43ECC-BBFF-4967-9F45-5667FFC0EE1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2543820"/>
          </a:xfrm>
          <a:prstGeom prst="rect">
            <a:avLst/>
          </a:prstGeom>
        </p:spPr>
      </p:pic>
    </p:spTree>
    <p:extLst>
      <p:ext uri="{BB962C8B-B14F-4D97-AF65-F5344CB8AC3E}">
        <p14:creationId xmlns:p14="http://schemas.microsoft.com/office/powerpoint/2010/main" val="248219845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p:bg>
      <p:bgPr>
        <a:solidFill>
          <a:schemeClr val="bg2"/>
        </a:solidFill>
        <a:effectLst/>
      </p:bgPr>
    </p:bg>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6082666" y="5045515"/>
            <a:ext cx="603083" cy="91188"/>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9" name="Rectangle 8"/>
          <p:cNvSpPr>
            <a:spLocks noChangeArrowheads="1"/>
          </p:cNvSpPr>
          <p:nvPr userDrawn="1"/>
        </p:nvSpPr>
        <p:spPr bwMode="auto">
          <a:xfrm>
            <a:off x="6677884" y="5045515"/>
            <a:ext cx="603083" cy="91188"/>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0" name="Rectangle 9"/>
          <p:cNvSpPr>
            <a:spLocks noChangeArrowheads="1"/>
          </p:cNvSpPr>
          <p:nvPr userDrawn="1"/>
        </p:nvSpPr>
        <p:spPr bwMode="auto">
          <a:xfrm>
            <a:off x="7280966" y="5045515"/>
            <a:ext cx="603574" cy="91188"/>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1" name="Rectangle 10"/>
          <p:cNvSpPr>
            <a:spLocks noChangeArrowheads="1"/>
          </p:cNvSpPr>
          <p:nvPr userDrawn="1"/>
        </p:nvSpPr>
        <p:spPr bwMode="auto">
          <a:xfrm>
            <a:off x="7870697" y="5045515"/>
            <a:ext cx="1273303" cy="91188"/>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2" name="Rectangle 20"/>
          <p:cNvSpPr>
            <a:spLocks noChangeArrowheads="1"/>
          </p:cNvSpPr>
          <p:nvPr userDrawn="1"/>
        </p:nvSpPr>
        <p:spPr bwMode="auto">
          <a:xfrm>
            <a:off x="0" y="5045515"/>
            <a:ext cx="5679249" cy="91188"/>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3" name="Rectangle 12"/>
          <p:cNvSpPr>
            <a:spLocks noChangeArrowheads="1"/>
          </p:cNvSpPr>
          <p:nvPr userDrawn="1"/>
        </p:nvSpPr>
        <p:spPr bwMode="auto">
          <a:xfrm>
            <a:off x="5481058" y="5045515"/>
            <a:ext cx="603083" cy="91188"/>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 name="Title 1"/>
          <p:cNvSpPr>
            <a:spLocks noGrp="1"/>
          </p:cNvSpPr>
          <p:nvPr userDrawn="1">
            <p:ph type="title" hasCustomPrompt="1"/>
          </p:nvPr>
        </p:nvSpPr>
        <p:spPr>
          <a:xfrm>
            <a:off x="457200" y="205979"/>
            <a:ext cx="8229600" cy="689591"/>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r>
              <a:rPr lang="en-US"/>
              <a:t>Heading</a:t>
            </a:r>
          </a:p>
        </p:txBody>
      </p:sp>
      <p:sp>
        <p:nvSpPr>
          <p:cNvPr id="5" name="Text Placeholder 7"/>
          <p:cNvSpPr>
            <a:spLocks noGrp="1"/>
          </p:cNvSpPr>
          <p:nvPr userDrawn="1">
            <p:ph type="body" sz="quarter" idx="10"/>
          </p:nvPr>
        </p:nvSpPr>
        <p:spPr>
          <a:xfrm>
            <a:off x="457200" y="1158875"/>
            <a:ext cx="8229600" cy="3341688"/>
          </a:xfrm>
        </p:spPr>
        <p:txBody>
          <a:bodyPr/>
          <a:lstStyle>
            <a:lvl1pPr marL="230188" indent="-230188">
              <a:buClr>
                <a:srgbClr val="005DAA"/>
              </a:buClr>
              <a:buFont typeface="Wingdings" panose="05000000000000000000" pitchFamily="2" charset="2"/>
              <a:buChar char="§"/>
              <a:defRPr sz="2000">
                <a:solidFill>
                  <a:srgbClr val="2D2D2D"/>
                </a:solidFill>
              </a:defRPr>
            </a:lvl1pPr>
            <a:lvl2pPr>
              <a:buClr>
                <a:srgbClr val="532E63"/>
              </a:buClr>
              <a:defRPr sz="2000">
                <a:solidFill>
                  <a:srgbClr val="2D2D2D"/>
                </a:solidFill>
              </a:defRPr>
            </a:lvl2pPr>
            <a:lvl3pPr>
              <a:buClr>
                <a:srgbClr val="9A3B26"/>
              </a:buClr>
              <a:defRPr sz="2000">
                <a:solidFill>
                  <a:srgbClr val="2D2D2D"/>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5EB3B0CC-979E-4460-961A-7E5D5213A0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439" y="4501098"/>
            <a:ext cx="869114" cy="498262"/>
          </a:xfrm>
          <a:prstGeom prst="rect">
            <a:avLst/>
          </a:prstGeom>
        </p:spPr>
      </p:pic>
      <p:grpSp>
        <p:nvGrpSpPr>
          <p:cNvPr id="20" name="Group 19">
            <a:extLst>
              <a:ext uri="{FF2B5EF4-FFF2-40B4-BE49-F238E27FC236}">
                <a16:creationId xmlns:a16="http://schemas.microsoft.com/office/drawing/2014/main" id="{9256BCB5-3FA6-46A4-BD0C-A091D9F1922D}"/>
              </a:ext>
            </a:extLst>
          </p:cNvPr>
          <p:cNvGrpSpPr/>
          <p:nvPr userDrawn="1"/>
        </p:nvGrpSpPr>
        <p:grpSpPr>
          <a:xfrm>
            <a:off x="0" y="1"/>
            <a:ext cx="267157" cy="895570"/>
            <a:chOff x="2721769" y="2050256"/>
            <a:chExt cx="442912" cy="1469660"/>
          </a:xfrm>
        </p:grpSpPr>
        <p:sp>
          <p:nvSpPr>
            <p:cNvPr id="22" name="Rectangle 21">
              <a:extLst>
                <a:ext uri="{FF2B5EF4-FFF2-40B4-BE49-F238E27FC236}">
                  <a16:creationId xmlns:a16="http://schemas.microsoft.com/office/drawing/2014/main" id="{B5B91796-8B0E-4339-853E-86194B92F336}"/>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Rectangle 22">
              <a:extLst>
                <a:ext uri="{FF2B5EF4-FFF2-40B4-BE49-F238E27FC236}">
                  <a16:creationId xmlns:a16="http://schemas.microsoft.com/office/drawing/2014/main" id="{FB4E0A8E-0F30-4F8C-A535-BEEA20A4E70F}"/>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
        <p:nvSpPr>
          <p:cNvPr id="3" name="TextBox 2">
            <a:extLst>
              <a:ext uri="{FF2B5EF4-FFF2-40B4-BE49-F238E27FC236}">
                <a16:creationId xmlns:a16="http://schemas.microsoft.com/office/drawing/2014/main" id="{835CD501-D0B0-47F8-A8C4-F94868195325}"/>
              </a:ext>
            </a:extLst>
          </p:cNvPr>
          <p:cNvSpPr txBox="1"/>
          <p:nvPr userDrawn="1"/>
        </p:nvSpPr>
        <p:spPr>
          <a:xfrm>
            <a:off x="8714509" y="4768516"/>
            <a:ext cx="429491" cy="276999"/>
          </a:xfrm>
          <a:prstGeom prst="rect">
            <a:avLst/>
          </a:prstGeom>
          <a:noFill/>
        </p:spPr>
        <p:txBody>
          <a:bodyPr wrap="square" rtlCol="0">
            <a:spAutoFit/>
          </a:bodyPr>
          <a:lstStyle/>
          <a:p>
            <a:pPr algn="r"/>
            <a:fld id="{AA7D13F0-7773-45D7-B9D5-1E44196E1A29}" type="slidenum">
              <a:rPr lang="en-US" sz="1200" smtClean="0">
                <a:solidFill>
                  <a:srgbClr val="000000"/>
                </a:solidFill>
                <a:latin typeface="Calibri" panose="020F0502020204030204" pitchFamily="34" charset="0"/>
              </a:rPr>
              <a:pPr algn="r"/>
              <a:t>‹#›</a:t>
            </a:fld>
            <a:endParaRPr lang="en-US" sz="1400">
              <a:solidFill>
                <a:srgbClr val="000000"/>
              </a:solidFill>
              <a:latin typeface="Calibri" panose="020F0502020204030204" pitchFamily="34" charset="0"/>
            </a:endParaRPr>
          </a:p>
        </p:txBody>
      </p:sp>
    </p:spTree>
    <p:extLst>
      <p:ext uri="{BB962C8B-B14F-4D97-AF65-F5344CB8AC3E}">
        <p14:creationId xmlns:p14="http://schemas.microsoft.com/office/powerpoint/2010/main" val="182852743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ATA SLIDE">
    <p:bg>
      <p:bgPr>
        <a:solidFill>
          <a:schemeClr val="bg2"/>
        </a:solidFill>
        <a:effectLst/>
      </p:bgPr>
    </p:bg>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6082666" y="5045515"/>
            <a:ext cx="603083" cy="91188"/>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9" name="Rectangle 8"/>
          <p:cNvSpPr>
            <a:spLocks noChangeArrowheads="1"/>
          </p:cNvSpPr>
          <p:nvPr userDrawn="1"/>
        </p:nvSpPr>
        <p:spPr bwMode="auto">
          <a:xfrm>
            <a:off x="6677884" y="5045515"/>
            <a:ext cx="603083" cy="91188"/>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0" name="Rectangle 9"/>
          <p:cNvSpPr>
            <a:spLocks noChangeArrowheads="1"/>
          </p:cNvSpPr>
          <p:nvPr userDrawn="1"/>
        </p:nvSpPr>
        <p:spPr bwMode="auto">
          <a:xfrm>
            <a:off x="7280966" y="5045515"/>
            <a:ext cx="603574" cy="91188"/>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1" name="Rectangle 10"/>
          <p:cNvSpPr>
            <a:spLocks noChangeArrowheads="1"/>
          </p:cNvSpPr>
          <p:nvPr userDrawn="1"/>
        </p:nvSpPr>
        <p:spPr bwMode="auto">
          <a:xfrm>
            <a:off x="7870697" y="5045515"/>
            <a:ext cx="1273303" cy="91188"/>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2" name="Rectangle 20"/>
          <p:cNvSpPr>
            <a:spLocks noChangeArrowheads="1"/>
          </p:cNvSpPr>
          <p:nvPr userDrawn="1"/>
        </p:nvSpPr>
        <p:spPr bwMode="auto">
          <a:xfrm>
            <a:off x="0" y="5045515"/>
            <a:ext cx="5679249" cy="91188"/>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3" name="Rectangle 12"/>
          <p:cNvSpPr>
            <a:spLocks noChangeArrowheads="1"/>
          </p:cNvSpPr>
          <p:nvPr userDrawn="1"/>
        </p:nvSpPr>
        <p:spPr bwMode="auto">
          <a:xfrm>
            <a:off x="5481058" y="5045515"/>
            <a:ext cx="603083" cy="91188"/>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 name="Title 1"/>
          <p:cNvSpPr>
            <a:spLocks noGrp="1"/>
          </p:cNvSpPr>
          <p:nvPr userDrawn="1">
            <p:ph type="title" hasCustomPrompt="1"/>
          </p:nvPr>
        </p:nvSpPr>
        <p:spPr>
          <a:xfrm>
            <a:off x="457200" y="205979"/>
            <a:ext cx="8229600" cy="689591"/>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r>
              <a:rPr lang="en-US"/>
              <a:t>Heading</a:t>
            </a:r>
          </a:p>
        </p:txBody>
      </p:sp>
      <p:sp>
        <p:nvSpPr>
          <p:cNvPr id="5" name="Text Placeholder 7"/>
          <p:cNvSpPr>
            <a:spLocks noGrp="1"/>
          </p:cNvSpPr>
          <p:nvPr userDrawn="1">
            <p:ph type="body" sz="quarter" idx="10"/>
          </p:nvPr>
        </p:nvSpPr>
        <p:spPr>
          <a:xfrm>
            <a:off x="457200" y="1158875"/>
            <a:ext cx="8229600" cy="3341688"/>
          </a:xfrm>
        </p:spPr>
        <p:txBody>
          <a:bodyPr/>
          <a:lstStyle>
            <a:lvl1pPr marL="230188" indent="-230188">
              <a:buClr>
                <a:srgbClr val="005DAA"/>
              </a:buClr>
              <a:buFont typeface="Wingdings" panose="05000000000000000000" pitchFamily="2" charset="2"/>
              <a:buChar char="§"/>
              <a:defRPr sz="2000">
                <a:solidFill>
                  <a:srgbClr val="2D2D2D"/>
                </a:solidFill>
              </a:defRPr>
            </a:lvl1pPr>
            <a:lvl2pPr>
              <a:buClr>
                <a:srgbClr val="532E63"/>
              </a:buClr>
              <a:defRPr sz="2000">
                <a:solidFill>
                  <a:srgbClr val="2D2D2D"/>
                </a:solidFill>
              </a:defRPr>
            </a:lvl2pPr>
            <a:lvl3pPr>
              <a:buClr>
                <a:srgbClr val="9A3B26"/>
              </a:buClr>
              <a:defRPr sz="2000">
                <a:solidFill>
                  <a:srgbClr val="2D2D2D"/>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grpSp>
        <p:nvGrpSpPr>
          <p:cNvPr id="20" name="Group 19">
            <a:extLst>
              <a:ext uri="{FF2B5EF4-FFF2-40B4-BE49-F238E27FC236}">
                <a16:creationId xmlns:a16="http://schemas.microsoft.com/office/drawing/2014/main" id="{9256BCB5-3FA6-46A4-BD0C-A091D9F1922D}"/>
              </a:ext>
            </a:extLst>
          </p:cNvPr>
          <p:cNvGrpSpPr/>
          <p:nvPr userDrawn="1"/>
        </p:nvGrpSpPr>
        <p:grpSpPr>
          <a:xfrm>
            <a:off x="0" y="1"/>
            <a:ext cx="267157" cy="895570"/>
            <a:chOff x="2721769" y="2050256"/>
            <a:chExt cx="442912" cy="1469660"/>
          </a:xfrm>
        </p:grpSpPr>
        <p:sp>
          <p:nvSpPr>
            <p:cNvPr id="22" name="Rectangle 21">
              <a:extLst>
                <a:ext uri="{FF2B5EF4-FFF2-40B4-BE49-F238E27FC236}">
                  <a16:creationId xmlns:a16="http://schemas.microsoft.com/office/drawing/2014/main" id="{B5B91796-8B0E-4339-853E-86194B92F336}"/>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Rectangle 22">
              <a:extLst>
                <a:ext uri="{FF2B5EF4-FFF2-40B4-BE49-F238E27FC236}">
                  <a16:creationId xmlns:a16="http://schemas.microsoft.com/office/drawing/2014/main" id="{FB4E0A8E-0F30-4F8C-A535-BEEA20A4E70F}"/>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199900402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TA SLIDE 2 colum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endParaRPr lang="en-US"/>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5" name="Rectangle 14">
            <a:extLst>
              <a:ext uri="{FF2B5EF4-FFF2-40B4-BE49-F238E27FC236}">
                <a16:creationId xmlns:a16="http://schemas.microsoft.com/office/drawing/2014/main" id="{9416945D-7463-43F9-B460-2CF43DA20039}"/>
              </a:ext>
            </a:extLst>
          </p:cNvPr>
          <p:cNvSpPr>
            <a:spLocks noChangeArrowheads="1"/>
          </p:cNvSpPr>
          <p:nvPr userDrawn="1"/>
        </p:nvSpPr>
        <p:spPr bwMode="auto">
          <a:xfrm>
            <a:off x="6082666" y="5045515"/>
            <a:ext cx="603083" cy="91188"/>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6" name="Rectangle 15">
            <a:extLst>
              <a:ext uri="{FF2B5EF4-FFF2-40B4-BE49-F238E27FC236}">
                <a16:creationId xmlns:a16="http://schemas.microsoft.com/office/drawing/2014/main" id="{18D9C951-7795-4013-A98F-41CA15626AB5}"/>
              </a:ext>
            </a:extLst>
          </p:cNvPr>
          <p:cNvSpPr>
            <a:spLocks noChangeArrowheads="1"/>
          </p:cNvSpPr>
          <p:nvPr userDrawn="1"/>
        </p:nvSpPr>
        <p:spPr bwMode="auto">
          <a:xfrm>
            <a:off x="6677884" y="5045515"/>
            <a:ext cx="603083" cy="91188"/>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7" name="Rectangle 16">
            <a:extLst>
              <a:ext uri="{FF2B5EF4-FFF2-40B4-BE49-F238E27FC236}">
                <a16:creationId xmlns:a16="http://schemas.microsoft.com/office/drawing/2014/main" id="{0E138E91-A144-4218-9895-5E4D3582ADFB}"/>
              </a:ext>
            </a:extLst>
          </p:cNvPr>
          <p:cNvSpPr>
            <a:spLocks noChangeArrowheads="1"/>
          </p:cNvSpPr>
          <p:nvPr userDrawn="1"/>
        </p:nvSpPr>
        <p:spPr bwMode="auto">
          <a:xfrm>
            <a:off x="7280966" y="5045515"/>
            <a:ext cx="603574" cy="91188"/>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8" name="Rectangle 17">
            <a:extLst>
              <a:ext uri="{FF2B5EF4-FFF2-40B4-BE49-F238E27FC236}">
                <a16:creationId xmlns:a16="http://schemas.microsoft.com/office/drawing/2014/main" id="{EEF4E6B6-BDAE-40A5-9E22-D7B6320CBA11}"/>
              </a:ext>
            </a:extLst>
          </p:cNvPr>
          <p:cNvSpPr>
            <a:spLocks noChangeArrowheads="1"/>
          </p:cNvSpPr>
          <p:nvPr userDrawn="1"/>
        </p:nvSpPr>
        <p:spPr bwMode="auto">
          <a:xfrm>
            <a:off x="7870697" y="5045515"/>
            <a:ext cx="1273303" cy="91188"/>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9" name="Rectangle 20">
            <a:extLst>
              <a:ext uri="{FF2B5EF4-FFF2-40B4-BE49-F238E27FC236}">
                <a16:creationId xmlns:a16="http://schemas.microsoft.com/office/drawing/2014/main" id="{E71CFAF4-5909-4817-B92D-CE4D29DFF703}"/>
              </a:ext>
            </a:extLst>
          </p:cNvPr>
          <p:cNvSpPr>
            <a:spLocks noChangeArrowheads="1"/>
          </p:cNvSpPr>
          <p:nvPr userDrawn="1"/>
        </p:nvSpPr>
        <p:spPr bwMode="auto">
          <a:xfrm>
            <a:off x="0" y="5045515"/>
            <a:ext cx="5679249" cy="91188"/>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0" name="Rectangle 19">
            <a:extLst>
              <a:ext uri="{FF2B5EF4-FFF2-40B4-BE49-F238E27FC236}">
                <a16:creationId xmlns:a16="http://schemas.microsoft.com/office/drawing/2014/main" id="{40E6DC0A-1388-4428-BA38-59223C425A40}"/>
              </a:ext>
            </a:extLst>
          </p:cNvPr>
          <p:cNvSpPr>
            <a:spLocks noChangeArrowheads="1"/>
          </p:cNvSpPr>
          <p:nvPr userDrawn="1"/>
        </p:nvSpPr>
        <p:spPr bwMode="auto">
          <a:xfrm>
            <a:off x="5481058" y="5045515"/>
            <a:ext cx="603083" cy="91188"/>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84213D48-D055-4EE8-9726-533AB8E26A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439" y="4280109"/>
            <a:ext cx="1254584" cy="719251"/>
          </a:xfrm>
          <a:prstGeom prst="rect">
            <a:avLst/>
          </a:prstGeom>
        </p:spPr>
      </p:pic>
      <p:grpSp>
        <p:nvGrpSpPr>
          <p:cNvPr id="23" name="Group 22">
            <a:extLst>
              <a:ext uri="{FF2B5EF4-FFF2-40B4-BE49-F238E27FC236}">
                <a16:creationId xmlns:a16="http://schemas.microsoft.com/office/drawing/2014/main" id="{AF318103-E3F0-462E-A0BE-161EC7EA9C7C}"/>
              </a:ext>
            </a:extLst>
          </p:cNvPr>
          <p:cNvGrpSpPr/>
          <p:nvPr userDrawn="1"/>
        </p:nvGrpSpPr>
        <p:grpSpPr>
          <a:xfrm>
            <a:off x="0" y="1"/>
            <a:ext cx="267157" cy="895570"/>
            <a:chOff x="2721769" y="2050256"/>
            <a:chExt cx="442912" cy="1469660"/>
          </a:xfrm>
        </p:grpSpPr>
        <p:sp>
          <p:nvSpPr>
            <p:cNvPr id="24" name="Rectangle 23">
              <a:extLst>
                <a:ext uri="{FF2B5EF4-FFF2-40B4-BE49-F238E27FC236}">
                  <a16:creationId xmlns:a16="http://schemas.microsoft.com/office/drawing/2014/main" id="{6C2A256B-3279-4135-9C44-56940C3F4D28}"/>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5" name="Rectangle 24">
              <a:extLst>
                <a:ext uri="{FF2B5EF4-FFF2-40B4-BE49-F238E27FC236}">
                  <a16:creationId xmlns:a16="http://schemas.microsoft.com/office/drawing/2014/main" id="{DD7CDBA5-E900-4510-9676-E670A0189CF4}"/>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292655104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ATA SLIDE 2 colum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endParaRPr lang="en-US"/>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5" name="Rectangle 14">
            <a:extLst>
              <a:ext uri="{FF2B5EF4-FFF2-40B4-BE49-F238E27FC236}">
                <a16:creationId xmlns:a16="http://schemas.microsoft.com/office/drawing/2014/main" id="{9416945D-7463-43F9-B460-2CF43DA20039}"/>
              </a:ext>
            </a:extLst>
          </p:cNvPr>
          <p:cNvSpPr>
            <a:spLocks noChangeArrowheads="1"/>
          </p:cNvSpPr>
          <p:nvPr userDrawn="1"/>
        </p:nvSpPr>
        <p:spPr bwMode="auto">
          <a:xfrm>
            <a:off x="6082666" y="5045515"/>
            <a:ext cx="603083" cy="91188"/>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6" name="Rectangle 15">
            <a:extLst>
              <a:ext uri="{FF2B5EF4-FFF2-40B4-BE49-F238E27FC236}">
                <a16:creationId xmlns:a16="http://schemas.microsoft.com/office/drawing/2014/main" id="{18D9C951-7795-4013-A98F-41CA15626AB5}"/>
              </a:ext>
            </a:extLst>
          </p:cNvPr>
          <p:cNvSpPr>
            <a:spLocks noChangeArrowheads="1"/>
          </p:cNvSpPr>
          <p:nvPr userDrawn="1"/>
        </p:nvSpPr>
        <p:spPr bwMode="auto">
          <a:xfrm>
            <a:off x="6677884" y="5045515"/>
            <a:ext cx="603083" cy="91188"/>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7" name="Rectangle 16">
            <a:extLst>
              <a:ext uri="{FF2B5EF4-FFF2-40B4-BE49-F238E27FC236}">
                <a16:creationId xmlns:a16="http://schemas.microsoft.com/office/drawing/2014/main" id="{0E138E91-A144-4218-9895-5E4D3582ADFB}"/>
              </a:ext>
            </a:extLst>
          </p:cNvPr>
          <p:cNvSpPr>
            <a:spLocks noChangeArrowheads="1"/>
          </p:cNvSpPr>
          <p:nvPr userDrawn="1"/>
        </p:nvSpPr>
        <p:spPr bwMode="auto">
          <a:xfrm>
            <a:off x="7280966" y="5045515"/>
            <a:ext cx="603574" cy="91188"/>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8" name="Rectangle 17">
            <a:extLst>
              <a:ext uri="{FF2B5EF4-FFF2-40B4-BE49-F238E27FC236}">
                <a16:creationId xmlns:a16="http://schemas.microsoft.com/office/drawing/2014/main" id="{EEF4E6B6-BDAE-40A5-9E22-D7B6320CBA11}"/>
              </a:ext>
            </a:extLst>
          </p:cNvPr>
          <p:cNvSpPr>
            <a:spLocks noChangeArrowheads="1"/>
          </p:cNvSpPr>
          <p:nvPr userDrawn="1"/>
        </p:nvSpPr>
        <p:spPr bwMode="auto">
          <a:xfrm>
            <a:off x="7870697" y="5045515"/>
            <a:ext cx="1273303" cy="91188"/>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9" name="Rectangle 20">
            <a:extLst>
              <a:ext uri="{FF2B5EF4-FFF2-40B4-BE49-F238E27FC236}">
                <a16:creationId xmlns:a16="http://schemas.microsoft.com/office/drawing/2014/main" id="{E71CFAF4-5909-4817-B92D-CE4D29DFF703}"/>
              </a:ext>
            </a:extLst>
          </p:cNvPr>
          <p:cNvSpPr>
            <a:spLocks noChangeArrowheads="1"/>
          </p:cNvSpPr>
          <p:nvPr userDrawn="1"/>
        </p:nvSpPr>
        <p:spPr bwMode="auto">
          <a:xfrm>
            <a:off x="0" y="5045515"/>
            <a:ext cx="5679249" cy="91188"/>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0" name="Rectangle 19">
            <a:extLst>
              <a:ext uri="{FF2B5EF4-FFF2-40B4-BE49-F238E27FC236}">
                <a16:creationId xmlns:a16="http://schemas.microsoft.com/office/drawing/2014/main" id="{40E6DC0A-1388-4428-BA38-59223C425A40}"/>
              </a:ext>
            </a:extLst>
          </p:cNvPr>
          <p:cNvSpPr>
            <a:spLocks noChangeArrowheads="1"/>
          </p:cNvSpPr>
          <p:nvPr userDrawn="1"/>
        </p:nvSpPr>
        <p:spPr bwMode="auto">
          <a:xfrm>
            <a:off x="5481058" y="5045515"/>
            <a:ext cx="603083" cy="91188"/>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a:p>
        </p:txBody>
      </p:sp>
      <p:grpSp>
        <p:nvGrpSpPr>
          <p:cNvPr id="23" name="Group 22">
            <a:extLst>
              <a:ext uri="{FF2B5EF4-FFF2-40B4-BE49-F238E27FC236}">
                <a16:creationId xmlns:a16="http://schemas.microsoft.com/office/drawing/2014/main" id="{AF318103-E3F0-462E-A0BE-161EC7EA9C7C}"/>
              </a:ext>
            </a:extLst>
          </p:cNvPr>
          <p:cNvGrpSpPr/>
          <p:nvPr userDrawn="1"/>
        </p:nvGrpSpPr>
        <p:grpSpPr>
          <a:xfrm>
            <a:off x="0" y="1"/>
            <a:ext cx="267157" cy="895570"/>
            <a:chOff x="2721769" y="2050256"/>
            <a:chExt cx="442912" cy="1469660"/>
          </a:xfrm>
        </p:grpSpPr>
        <p:sp>
          <p:nvSpPr>
            <p:cNvPr id="24" name="Rectangle 23">
              <a:extLst>
                <a:ext uri="{FF2B5EF4-FFF2-40B4-BE49-F238E27FC236}">
                  <a16:creationId xmlns:a16="http://schemas.microsoft.com/office/drawing/2014/main" id="{6C2A256B-3279-4135-9C44-56940C3F4D28}"/>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5" name="Rectangle 24">
              <a:extLst>
                <a:ext uri="{FF2B5EF4-FFF2-40B4-BE49-F238E27FC236}">
                  <a16:creationId xmlns:a16="http://schemas.microsoft.com/office/drawing/2014/main" id="{DD7CDBA5-E900-4510-9676-E670A0189CF4}"/>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1805838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A7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613" y="2441363"/>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179613" y="351673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spTree>
    <p:extLst>
      <p:ext uri="{BB962C8B-B14F-4D97-AF65-F5344CB8AC3E}">
        <p14:creationId xmlns:p14="http://schemas.microsoft.com/office/powerpoint/2010/main" val="29820960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6A7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1EDB832-85DB-47C2-990D-C76F1161C2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27069" y="506186"/>
            <a:ext cx="4484352" cy="4346372"/>
          </a:xfrm>
          <a:prstGeom prst="rect">
            <a:avLst/>
          </a:prstGeom>
        </p:spPr>
      </p:pic>
      <p:sp>
        <p:nvSpPr>
          <p:cNvPr id="2" name="Title 1"/>
          <p:cNvSpPr>
            <a:spLocks noGrp="1"/>
          </p:cNvSpPr>
          <p:nvPr>
            <p:ph type="title"/>
          </p:nvPr>
        </p:nvSpPr>
        <p:spPr>
          <a:xfrm>
            <a:off x="179613" y="2441363"/>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179613" y="351673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7229" y="4280109"/>
            <a:ext cx="1254584" cy="719251"/>
          </a:xfrm>
          <a:prstGeom prst="rect">
            <a:avLst/>
          </a:prstGeom>
        </p:spPr>
      </p:pic>
    </p:spTree>
    <p:extLst>
      <p:ext uri="{BB962C8B-B14F-4D97-AF65-F5344CB8AC3E}">
        <p14:creationId xmlns:p14="http://schemas.microsoft.com/office/powerpoint/2010/main" val="52700105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956" y="4251554"/>
            <a:ext cx="9144000" cy="883169"/>
          </a:xfrm>
          <a:prstGeom prst="rect">
            <a:avLst/>
          </a:prstGeom>
        </p:spPr>
      </p:pic>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a:solidFill>
                  <a:srgbClr val="2D2D2D"/>
                </a:solidFill>
                <a:latin typeface="Calibri" panose="020F0502020204030204" pitchFamily="34" charset="0"/>
              </a:rPr>
              <a:t>For more information, contact CDC</a:t>
            </a: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1-800-CDC-INFO (232-4636)</a:t>
            </a: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TTY:  1-888-232-6348    www.cdc.gov</a:t>
            </a:r>
            <a:br>
              <a:rPr lang="en-US" sz="1200">
                <a:solidFill>
                  <a:srgbClr val="2D2D2D"/>
                </a:solidFill>
                <a:latin typeface="Calibri" panose="020F0502020204030204" pitchFamily="34" charset="0"/>
              </a:rPr>
            </a:br>
            <a:br>
              <a:rPr lang="en-US" sz="1200">
                <a:solidFill>
                  <a:srgbClr val="2D2D2D"/>
                </a:solidFill>
                <a:latin typeface="Calibri" panose="020F0502020204030204" pitchFamily="34" charset="0"/>
              </a:rPr>
            </a:b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246855"/>
            <a:ext cx="9144000" cy="887868"/>
          </a:xfrm>
          <a:prstGeom prst="rect">
            <a:avLst/>
          </a:prstGeom>
        </p:spPr>
      </p:pic>
      <p:grpSp>
        <p:nvGrpSpPr>
          <p:cNvPr id="2" name="Group 1"/>
          <p:cNvGrpSpPr/>
          <p:nvPr userDrawn="1"/>
        </p:nvGrpSpPr>
        <p:grpSpPr>
          <a:xfrm>
            <a:off x="0" y="4246855"/>
            <a:ext cx="9144000" cy="887868"/>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00326" y="4339940"/>
            <a:ext cx="1254584" cy="719251"/>
          </a:xfrm>
          <a:prstGeom prst="rect">
            <a:avLst/>
          </a:prstGeom>
        </p:spPr>
      </p:pic>
      <p:pic>
        <p:nvPicPr>
          <p:cNvPr id="18" name="Picture 17">
            <a:extLst>
              <a:ext uri="{FF2B5EF4-FFF2-40B4-BE49-F238E27FC236}">
                <a16:creationId xmlns:a16="http://schemas.microsoft.com/office/drawing/2014/main" id="{708E3E0E-8007-4E08-9AE4-D29BCAE7C56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20615" r="19754"/>
          <a:stretch/>
        </p:blipFill>
        <p:spPr>
          <a:xfrm>
            <a:off x="5334256" y="175641"/>
            <a:ext cx="3684774" cy="3475844"/>
          </a:xfrm>
          <a:prstGeom prst="rect">
            <a:avLst/>
          </a:prstGeom>
        </p:spPr>
      </p:pic>
    </p:spTree>
    <p:extLst>
      <p:ext uri="{BB962C8B-B14F-4D97-AF65-F5344CB8AC3E}">
        <p14:creationId xmlns:p14="http://schemas.microsoft.com/office/powerpoint/2010/main" val="146084295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10" r:id="rId1"/>
    <p:sldLayoutId id="2147483824" r:id="rId2"/>
    <p:sldLayoutId id="2147483811" r:id="rId3"/>
    <p:sldLayoutId id="2147483827" r:id="rId4"/>
    <p:sldLayoutId id="2147483815" r:id="rId5"/>
    <p:sldLayoutId id="2147483828" r:id="rId6"/>
    <p:sldLayoutId id="2147483823" r:id="rId7"/>
    <p:sldLayoutId id="2147483826" r:id="rId8"/>
    <p:sldLayoutId id="2147483822" r:id="rId9"/>
    <p:sldLayoutId id="2147483825" r:id="rId10"/>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2D2D2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2D2D2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2D2D2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2D2D2D"/>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2D2D2D"/>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454002832"/>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p:titleStyle>
    <p:bodyStyle>
      <a:lvl1pPr marL="342892" indent="-342892" algn="l" rtl="0" eaLnBrk="0" fontAlgn="base" hangingPunct="0">
        <a:spcBef>
          <a:spcPct val="20000"/>
        </a:spcBef>
        <a:spcAft>
          <a:spcPct val="0"/>
        </a:spcAft>
        <a:buFont typeface="Arial" panose="020B0604020202020204" pitchFamily="34" charset="0"/>
        <a:buChar char="•"/>
        <a:defRPr sz="3200" kern="1200">
          <a:solidFill>
            <a:srgbClr val="2D2D2D"/>
          </a:solidFill>
          <a:latin typeface="Calibri" panose="020F0502020204030204" pitchFamily="34" charset="0"/>
          <a:ea typeface="+mn-ea"/>
          <a:cs typeface="+mn-cs"/>
        </a:defRPr>
      </a:lvl1pPr>
      <a:lvl2pPr marL="742931" indent="-285743" algn="l" rtl="0" eaLnBrk="0" fontAlgn="base" hangingPunct="0">
        <a:spcBef>
          <a:spcPct val="20000"/>
        </a:spcBef>
        <a:spcAft>
          <a:spcPct val="0"/>
        </a:spcAft>
        <a:buFont typeface="Arial" panose="020B0604020202020204" pitchFamily="34" charset="0"/>
        <a:buChar char="–"/>
        <a:defRPr sz="2800" kern="1200">
          <a:solidFill>
            <a:srgbClr val="2D2D2D"/>
          </a:solidFill>
          <a:latin typeface="Calibri" panose="020F0502020204030204" pitchFamily="34" charset="0"/>
          <a:ea typeface="+mn-ea"/>
          <a:cs typeface="+mn-cs"/>
        </a:defRPr>
      </a:lvl2pPr>
      <a:lvl3pPr marL="1142972" indent="-228594" algn="l" rtl="0" eaLnBrk="0" fontAlgn="base" hangingPunct="0">
        <a:spcBef>
          <a:spcPct val="20000"/>
        </a:spcBef>
        <a:spcAft>
          <a:spcPct val="0"/>
        </a:spcAft>
        <a:buFont typeface="Arial" panose="020B0604020202020204" pitchFamily="34" charset="0"/>
        <a:buChar char="•"/>
        <a:defRPr sz="2400" kern="1200">
          <a:solidFill>
            <a:srgbClr val="2D2D2D"/>
          </a:solidFill>
          <a:latin typeface="Calibri" panose="020F0502020204030204" pitchFamily="34" charset="0"/>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rgbClr val="2D2D2D"/>
          </a:solidFill>
          <a:latin typeface="Calibri" panose="020F0502020204030204" pitchFamily="34" charset="0"/>
          <a:ea typeface="+mn-ea"/>
          <a:cs typeface="+mn-cs"/>
        </a:defRPr>
      </a:lvl4pPr>
      <a:lvl5pPr marL="2057348" indent="-228594" algn="l" rtl="0" eaLnBrk="0" fontAlgn="base" hangingPunct="0">
        <a:spcBef>
          <a:spcPct val="20000"/>
        </a:spcBef>
        <a:spcAft>
          <a:spcPct val="0"/>
        </a:spcAft>
        <a:buFont typeface="Arial" panose="020B0604020202020204" pitchFamily="34" charset="0"/>
        <a:buChar char="»"/>
        <a:defRPr sz="2000" kern="1200">
          <a:solidFill>
            <a:srgbClr val="2D2D2D"/>
          </a:solidFill>
          <a:latin typeface="Calibri" panose="020F0502020204030204"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oronaviruspreventionnetwork.org/about-covpn"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hyperlink" Target="https://vaers.hhs.gov/" TargetMode="External"/><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https://www.fda.gov/vaccines-blood-biologics/safety-availability-biologics/cber-biologics-effectiveness-and-safety-best-system" TargetMode="External"/><Relationship Id="rId5" Type="http://schemas.openxmlformats.org/officeDocument/2006/relationships/hyperlink" Target="https://www.cdc.gov/vaccinesafety/ensuringsafety/monitoring/cisa/index.html" TargetMode="External"/><Relationship Id="rId4" Type="http://schemas.openxmlformats.org/officeDocument/2006/relationships/hyperlink" Target="https://www.cdc.gov/vaccinesafety/ensuringsafety/monitoring/vsd/index.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covid19community.nih.gov/resources/understanding-clinical-trial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hyperlink" Target="http://ariesrules.blogspot.com/2011/11/weekend-humor_11.html" TargetMode="Externa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hyperlink" Target="https://www.pfizer.com/news/press-release/press-release-detail/pfizer-and-biontech-conclude-phase-3-study-covid-19-vaccine"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investors.modernatx.com/news-releases/news-release-details/modernas-covid-19-vaccine-candidate-meets-its-primary-efficacy"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pfizer.com/science/coronavirus/vaccine"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hyperlink" Target="http://www.clinicaltrials.gov/" TargetMode="External"/><Relationship Id="rId4" Type="http://schemas.openxmlformats.org/officeDocument/2006/relationships/hyperlink" Target="https://www.modernatx.com/cove-study"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cdc.gov/vaccines/covid-19/hcp/mrna-vaccine-basics.html"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s://www.cdc.gov/vaccines/hcp/acip-recs/vacc-specific/covid-19/clinical-consideration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6F459-301D-40B9-883F-46308C47ACC9}"/>
              </a:ext>
            </a:extLst>
          </p:cNvPr>
          <p:cNvSpPr>
            <a:spLocks noGrp="1"/>
          </p:cNvSpPr>
          <p:nvPr>
            <p:ph type="title"/>
          </p:nvPr>
        </p:nvSpPr>
        <p:spPr>
          <a:xfrm>
            <a:off x="522515" y="1306556"/>
            <a:ext cx="8621486" cy="866834"/>
          </a:xfrm>
        </p:spPr>
        <p:txBody>
          <a:bodyPr/>
          <a:lstStyle/>
          <a:p>
            <a:r>
              <a:rPr lang="en-US" dirty="0">
                <a:solidFill>
                  <a:srgbClr val="006A71"/>
                </a:solidFill>
                <a:latin typeface="Calibri"/>
                <a:cs typeface="Calibri"/>
              </a:rPr>
              <a:t>COVID-19 Vaccine Basics: </a:t>
            </a:r>
            <a:br>
              <a:rPr lang="en-US" dirty="0">
                <a:solidFill>
                  <a:srgbClr val="006A71"/>
                </a:solidFill>
              </a:rPr>
            </a:br>
            <a:r>
              <a:rPr lang="en-US" dirty="0">
                <a:solidFill>
                  <a:srgbClr val="006A71"/>
                </a:solidFill>
                <a:latin typeface="Calibri"/>
                <a:cs typeface="Calibri"/>
              </a:rPr>
              <a:t>What Healthcare Personnel Need to Know</a:t>
            </a:r>
            <a:br>
              <a:rPr lang="en-US" sz="2000" dirty="0">
                <a:solidFill>
                  <a:srgbClr val="2D2C2C"/>
                </a:solidFill>
                <a:latin typeface="Calibri"/>
                <a:cs typeface="Calibri"/>
              </a:rPr>
            </a:br>
            <a:endParaRPr lang="en-US" dirty="0"/>
          </a:p>
        </p:txBody>
      </p:sp>
      <p:sp>
        <p:nvSpPr>
          <p:cNvPr id="10" name="Rectangle 9">
            <a:extLst>
              <a:ext uri="{FF2B5EF4-FFF2-40B4-BE49-F238E27FC236}">
                <a16:creationId xmlns:a16="http://schemas.microsoft.com/office/drawing/2014/main" id="{FE068FF3-146E-4D82-B1DD-E539460D8C17}"/>
              </a:ext>
            </a:extLst>
          </p:cNvPr>
          <p:cNvSpPr/>
          <p:nvPr/>
        </p:nvSpPr>
        <p:spPr>
          <a:xfrm>
            <a:off x="522515" y="2293333"/>
            <a:ext cx="8030936" cy="1600438"/>
          </a:xfrm>
          <a:prstGeom prst="rect">
            <a:avLst/>
          </a:prstGeom>
        </p:spPr>
        <p:txBody>
          <a:bodyPr wrap="square" lIns="91440" tIns="45720" rIns="91440" bIns="45720" anchor="t">
            <a:spAutoFit/>
          </a:bodyPr>
          <a:lstStyle/>
          <a:p>
            <a:endParaRPr lang="en-US" sz="1400" b="1" dirty="0">
              <a:solidFill>
                <a:srgbClr val="2D2C2C"/>
              </a:solidFill>
              <a:latin typeface="Calibri"/>
              <a:cs typeface="Calibri"/>
            </a:endParaRPr>
          </a:p>
          <a:p>
            <a:endParaRPr lang="en-US" sz="1400" b="1" dirty="0">
              <a:solidFill>
                <a:srgbClr val="2D2C2C"/>
              </a:solidFill>
              <a:latin typeface="Calibri"/>
              <a:cs typeface="Calibri"/>
            </a:endParaRPr>
          </a:p>
          <a:p>
            <a:r>
              <a:rPr lang="en-US" sz="1400" b="1" dirty="0">
                <a:solidFill>
                  <a:srgbClr val="2D2C2C"/>
                </a:solidFill>
                <a:latin typeface="Calibri"/>
                <a:cs typeface="Calibri"/>
              </a:rPr>
              <a:t>Presentation developed by:</a:t>
            </a:r>
          </a:p>
          <a:p>
            <a:r>
              <a:rPr lang="en-US" sz="1400" b="1" dirty="0">
                <a:solidFill>
                  <a:srgbClr val="2D2C2C"/>
                </a:solidFill>
                <a:latin typeface="Calibri"/>
                <a:cs typeface="Calibri"/>
              </a:rPr>
              <a:t>CDC COVID-19 Response </a:t>
            </a:r>
          </a:p>
          <a:p>
            <a:r>
              <a:rPr lang="en-US" sz="1400" b="1" dirty="0">
                <a:solidFill>
                  <a:srgbClr val="2D2C2C"/>
                </a:solidFill>
                <a:latin typeface="Calibri"/>
                <a:cs typeface="Calibri"/>
              </a:rPr>
              <a:t>Vaccine Task Force</a:t>
            </a:r>
          </a:p>
          <a:p>
            <a:r>
              <a:rPr lang="en-US" sz="1400" b="1" dirty="0">
                <a:solidFill>
                  <a:srgbClr val="2D2C2C"/>
                </a:solidFill>
                <a:latin typeface="Calibri"/>
                <a:cs typeface="Calibri"/>
              </a:rPr>
              <a:t>December 2020 </a:t>
            </a:r>
          </a:p>
          <a:p>
            <a:endParaRPr lang="en-US" sz="1400" b="1" dirty="0">
              <a:solidFill>
                <a:srgbClr val="006A71"/>
              </a:solidFill>
              <a:latin typeface="Calibri"/>
              <a:cs typeface="Calibri"/>
            </a:endParaRPr>
          </a:p>
        </p:txBody>
      </p:sp>
      <p:pic>
        <p:nvPicPr>
          <p:cNvPr id="4" name="Picture 3" descr="Vaccinate with Confidence graphical element">
            <a:extLst>
              <a:ext uri="{FF2B5EF4-FFF2-40B4-BE49-F238E27FC236}">
                <a16:creationId xmlns:a16="http://schemas.microsoft.com/office/drawing/2014/main" id="{42C2CAF5-E355-4E58-BEC7-8BC7E1BF8E22}"/>
              </a:ext>
            </a:extLst>
          </p:cNvPr>
          <p:cNvPicPr>
            <a:picLocks noChangeAspect="1"/>
          </p:cNvPicPr>
          <p:nvPr/>
        </p:nvPicPr>
        <p:blipFill rotWithShape="1">
          <a:blip r:embed="rId3"/>
          <a:srcRect b="20541"/>
          <a:stretch/>
        </p:blipFill>
        <p:spPr>
          <a:xfrm>
            <a:off x="4763589" y="3954270"/>
            <a:ext cx="4136571" cy="565783"/>
          </a:xfrm>
          <a:prstGeom prst="rect">
            <a:avLst/>
          </a:prstGeom>
        </p:spPr>
      </p:pic>
    </p:spTree>
    <p:extLst>
      <p:ext uri="{BB962C8B-B14F-4D97-AF65-F5344CB8AC3E}">
        <p14:creationId xmlns:p14="http://schemas.microsoft.com/office/powerpoint/2010/main" val="241065925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26E21-EB98-4225-A1D2-1363FCB36707}"/>
              </a:ext>
            </a:extLst>
          </p:cNvPr>
          <p:cNvSpPr>
            <a:spLocks noGrp="1"/>
          </p:cNvSpPr>
          <p:nvPr>
            <p:ph type="title"/>
          </p:nvPr>
        </p:nvSpPr>
        <p:spPr>
          <a:xfrm>
            <a:off x="457199" y="205979"/>
            <a:ext cx="8582525" cy="689591"/>
          </a:xfrm>
        </p:spPr>
        <p:txBody>
          <a:bodyPr lIns="91440" tIns="45720" rIns="91440" bIns="45720" anchor="b" anchorCtr="0"/>
          <a:lstStyle/>
          <a:p>
            <a:r>
              <a:rPr lang="en-US" sz="2600" dirty="0">
                <a:latin typeface="Calibri"/>
                <a:cs typeface="Calibri"/>
              </a:rPr>
              <a:t>Fast-tracking COVID-19 vaccines while ensuring safety</a:t>
            </a:r>
          </a:p>
        </p:txBody>
      </p:sp>
      <p:sp>
        <p:nvSpPr>
          <p:cNvPr id="3" name="Text Placeholder 2">
            <a:extLst>
              <a:ext uri="{FF2B5EF4-FFF2-40B4-BE49-F238E27FC236}">
                <a16:creationId xmlns:a16="http://schemas.microsoft.com/office/drawing/2014/main" id="{3341337C-DB39-4D52-AEF4-8A3341B25423}"/>
              </a:ext>
            </a:extLst>
          </p:cNvPr>
          <p:cNvSpPr>
            <a:spLocks noGrp="1"/>
          </p:cNvSpPr>
          <p:nvPr>
            <p:ph type="body" sz="quarter" idx="10"/>
          </p:nvPr>
        </p:nvSpPr>
        <p:spPr>
          <a:xfrm>
            <a:off x="457200" y="1158875"/>
            <a:ext cx="8582526" cy="3341688"/>
          </a:xfrm>
        </p:spPr>
        <p:txBody>
          <a:bodyPr/>
          <a:lstStyle/>
          <a:p>
            <a:pPr marL="229870" indent="-229870"/>
            <a:r>
              <a:rPr lang="en-US" dirty="0">
                <a:latin typeface="Calibri"/>
                <a:cs typeface="Calibri"/>
              </a:rPr>
              <a:t>Researchers used existing networks to conduct COVID-19 vaccine trials.</a:t>
            </a:r>
            <a:endParaRPr lang="en-US" dirty="0">
              <a:cs typeface="Calibri" panose="020F0502020204030204" pitchFamily="34" charset="0"/>
            </a:endParaRPr>
          </a:p>
          <a:p>
            <a:pPr marL="229870" indent="-229870"/>
            <a:r>
              <a:rPr lang="en-US" dirty="0">
                <a:latin typeface="Calibri"/>
                <a:cs typeface="Calibri"/>
              </a:rPr>
              <a:t>Manufacturing began while clinical trials are still underway. Normally, manufacturing doesn’t begin until after completion of the trials.</a:t>
            </a:r>
          </a:p>
          <a:p>
            <a:pPr marL="229870" indent="-229870"/>
            <a:r>
              <a:rPr lang="en-US" dirty="0">
                <a:latin typeface="Calibri"/>
                <a:cs typeface="Calibri"/>
              </a:rPr>
              <a:t>mRNA vaccines are faster to produce than traditional vaccines.</a:t>
            </a:r>
          </a:p>
          <a:p>
            <a:pPr marL="229870" indent="-229870"/>
            <a:r>
              <a:rPr lang="en-US" dirty="0">
                <a:latin typeface="Calibri"/>
                <a:cs typeface="Calibri"/>
              </a:rPr>
              <a:t>FDA and CDC are prioritizing review and authorization of COVID-19 vaccines.</a:t>
            </a:r>
          </a:p>
        </p:txBody>
      </p:sp>
      <p:sp>
        <p:nvSpPr>
          <p:cNvPr id="4" name="TextBox 3">
            <a:extLst>
              <a:ext uri="{FF2B5EF4-FFF2-40B4-BE49-F238E27FC236}">
                <a16:creationId xmlns:a16="http://schemas.microsoft.com/office/drawing/2014/main" id="{71FD07F3-D447-45DD-8855-84E6889E5A54}"/>
              </a:ext>
            </a:extLst>
          </p:cNvPr>
          <p:cNvSpPr txBox="1"/>
          <p:nvPr/>
        </p:nvSpPr>
        <p:spPr>
          <a:xfrm>
            <a:off x="457199" y="4502258"/>
            <a:ext cx="7186864" cy="523220"/>
          </a:xfrm>
          <a:prstGeom prst="rect">
            <a:avLst/>
          </a:prstGeom>
          <a:noFill/>
        </p:spPr>
        <p:txBody>
          <a:bodyPr wrap="square" rtlCol="0">
            <a:spAutoFit/>
          </a:bodyPr>
          <a:lstStyle/>
          <a:p>
            <a:pPr marL="0" indent="0">
              <a:buNone/>
            </a:pPr>
            <a:r>
              <a:rPr lang="en-US" sz="1400" dirty="0">
                <a:solidFill>
                  <a:srgbClr val="000000"/>
                </a:solidFill>
                <a:latin typeface="Calibri" panose="020F0502020204030204" pitchFamily="34" charset="0"/>
                <a:cs typeface="Calibri" panose="020F0502020204030204" pitchFamily="34" charset="0"/>
              </a:rPr>
              <a:t>*For more information, visit the COVID-19 Prevention Network:  </a:t>
            </a:r>
            <a:r>
              <a:rPr lang="en-US" sz="1400" dirty="0">
                <a:solidFill>
                  <a:srgbClr val="000000"/>
                </a:solidFill>
                <a:latin typeface="Calibri" panose="020F0502020204030204" pitchFamily="34" charset="0"/>
                <a:cs typeface="Calibri" panose="020F0502020204030204" pitchFamily="34" charset="0"/>
                <a:hlinkClick r:id="rId3"/>
              </a:rPr>
              <a:t>www.coronaviruspreventionnetwork.org/about-covpn</a:t>
            </a:r>
            <a:r>
              <a:rPr lang="en-US" sz="1400" dirty="0">
                <a:solidFill>
                  <a:srgbClr val="00000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81772643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CBEE3-77E9-4945-9D18-2F18BC2F47D4}"/>
              </a:ext>
            </a:extLst>
          </p:cNvPr>
          <p:cNvSpPr>
            <a:spLocks noGrp="1"/>
          </p:cNvSpPr>
          <p:nvPr>
            <p:ph type="title"/>
          </p:nvPr>
        </p:nvSpPr>
        <p:spPr/>
        <p:txBody>
          <a:bodyPr anchor="b"/>
          <a:lstStyle/>
          <a:p>
            <a:pPr>
              <a:spcAft>
                <a:spcPts val="0"/>
              </a:spcAft>
            </a:pPr>
            <a:r>
              <a:rPr lang="en-US" sz="2600" dirty="0"/>
              <a:t>Safety of COVID-19 vaccines is a top priority.</a:t>
            </a:r>
          </a:p>
        </p:txBody>
      </p:sp>
      <p:sp>
        <p:nvSpPr>
          <p:cNvPr id="14" name="Text Placeholder 7">
            <a:extLst>
              <a:ext uri="{FF2B5EF4-FFF2-40B4-BE49-F238E27FC236}">
                <a16:creationId xmlns:a16="http://schemas.microsoft.com/office/drawing/2014/main" id="{E5905550-A7A3-4DE9-969E-46279CAFC4DF}"/>
              </a:ext>
            </a:extLst>
          </p:cNvPr>
          <p:cNvSpPr txBox="1">
            <a:spLocks/>
          </p:cNvSpPr>
          <p:nvPr/>
        </p:nvSpPr>
        <p:spPr bwMode="auto">
          <a:xfrm>
            <a:off x="533400" y="996586"/>
            <a:ext cx="8514806"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Clr>
                <a:srgbClr val="005DAA"/>
              </a:buClr>
              <a:buFont typeface="Wingdings" panose="05000000000000000000" pitchFamily="2" charset="2"/>
              <a:buChar char="§"/>
              <a:defRPr sz="2000" kern="1200">
                <a:solidFill>
                  <a:srgbClr val="2D2D2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532E63"/>
              </a:buClr>
              <a:buFont typeface="Arial" panose="020B0604020202020204" pitchFamily="34" charset="0"/>
              <a:buChar char="–"/>
              <a:defRPr sz="2000" kern="1200">
                <a:solidFill>
                  <a:srgbClr val="2D2D2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9A3B26"/>
              </a:buClr>
              <a:buFont typeface="Arial" panose="020B0604020202020204" pitchFamily="34" charset="0"/>
              <a:buChar char="•"/>
              <a:defRPr sz="2000" kern="1200">
                <a:solidFill>
                  <a:srgbClr val="2D2D2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COVID-19 vaccines are being held to the </a:t>
            </a:r>
            <a:r>
              <a:rPr lang="en-US" b="1" dirty="0"/>
              <a:t>same safety standards</a:t>
            </a:r>
            <a:r>
              <a:rPr lang="en-US" dirty="0"/>
              <a:t> as all vaccines.</a:t>
            </a:r>
          </a:p>
          <a:p>
            <a:pPr marL="0" indent="0">
              <a:buNone/>
            </a:pPr>
            <a:endParaRPr lang="en-US" dirty="0"/>
          </a:p>
          <a:p>
            <a:endParaRPr lang="en-US" dirty="0"/>
          </a:p>
          <a:p>
            <a:pPr marL="0" indent="0">
              <a:buFont typeface="Wingdings" panose="05000000000000000000" pitchFamily="2" charset="2"/>
              <a:buNone/>
            </a:pPr>
            <a:br>
              <a:rPr lang="en-US" dirty="0"/>
            </a:br>
            <a:endParaRPr lang="en-US" dirty="0"/>
          </a:p>
        </p:txBody>
      </p:sp>
      <p:pic>
        <p:nvPicPr>
          <p:cNvPr id="1026" name="Picture 2" descr="People sitting around a table studying papers.">
            <a:extLst>
              <a:ext uri="{FF2B5EF4-FFF2-40B4-BE49-F238E27FC236}">
                <a16:creationId xmlns:a16="http://schemas.microsoft.com/office/drawing/2014/main" id="{05CB8AE4-6CF7-4A29-9CAA-CCCF1A79FABD}"/>
              </a:ext>
            </a:extLst>
          </p:cNvPr>
          <p:cNvPicPr>
            <a:picLocks noChangeAspect="1" noChangeArrowheads="1"/>
          </p:cNvPicPr>
          <p:nvPr/>
        </p:nvPicPr>
        <p:blipFill rotWithShape="1">
          <a:blip r:embed="rId3" cstate="print">
            <a:alphaModFix amt="97000"/>
            <a:extLst>
              <a:ext uri="{28A0092B-C50C-407E-A947-70E740481C1C}">
                <a14:useLocalDpi xmlns:a14="http://schemas.microsoft.com/office/drawing/2010/main" val="0"/>
              </a:ext>
            </a:extLst>
          </a:blip>
          <a:srcRect b="6490"/>
          <a:stretch/>
        </p:blipFill>
        <p:spPr bwMode="auto">
          <a:xfrm>
            <a:off x="1148732" y="1705806"/>
            <a:ext cx="2932372" cy="18288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BDDE05C-D824-4AAD-8442-0CA4E296F852}"/>
              </a:ext>
            </a:extLst>
          </p:cNvPr>
          <p:cNvSpPr/>
          <p:nvPr/>
        </p:nvSpPr>
        <p:spPr>
          <a:xfrm>
            <a:off x="1148732" y="3545028"/>
            <a:ext cx="2972830" cy="1323439"/>
          </a:xfrm>
          <a:prstGeom prst="rect">
            <a:avLst/>
          </a:prstGeom>
          <a:solidFill>
            <a:schemeClr val="bg2">
              <a:alpha val="70000"/>
            </a:schemeClr>
          </a:solidFill>
        </p:spPr>
        <p:txBody>
          <a:bodyPr wrap="square">
            <a:spAutoFit/>
          </a:bodyPr>
          <a:lstStyle/>
          <a:p>
            <a:r>
              <a:rPr lang="en-US" sz="1600" b="1" dirty="0">
                <a:solidFill>
                  <a:srgbClr val="000000"/>
                </a:solidFill>
                <a:latin typeface="Calibri" panose="020F0502020204030204" pitchFamily="34" charset="0"/>
                <a:cs typeface="Calibri" panose="020F0502020204030204" pitchFamily="34" charset="0"/>
              </a:rPr>
              <a:t>Before authorization</a:t>
            </a:r>
          </a:p>
          <a:p>
            <a:pPr marL="285750" indent="-285750">
              <a:buFont typeface="Arial" panose="020B0604020202020204" pitchFamily="34" charset="0"/>
              <a:buChar char="•"/>
            </a:pPr>
            <a:r>
              <a:rPr lang="en-US" sz="1600" b="1" dirty="0">
                <a:solidFill>
                  <a:srgbClr val="000000"/>
                </a:solidFill>
                <a:latin typeface="Calibri" panose="020F0502020204030204" pitchFamily="34" charset="0"/>
                <a:cs typeface="Calibri" panose="020F0502020204030204" pitchFamily="34" charset="0"/>
              </a:rPr>
              <a:t>FDA</a:t>
            </a:r>
            <a:r>
              <a:rPr lang="en-US" sz="1600" dirty="0">
                <a:solidFill>
                  <a:srgbClr val="000000"/>
                </a:solidFill>
                <a:latin typeface="Calibri" panose="020F0502020204030204" pitchFamily="34" charset="0"/>
                <a:cs typeface="Calibri" panose="020F0502020204030204" pitchFamily="34" charset="0"/>
              </a:rPr>
              <a:t> carefully reviews all safety data from clinical trials.</a:t>
            </a:r>
          </a:p>
          <a:p>
            <a:pPr marL="285750" indent="-285750">
              <a:buFont typeface="Arial" panose="020B0604020202020204" pitchFamily="34" charset="0"/>
              <a:buChar char="•"/>
            </a:pPr>
            <a:r>
              <a:rPr lang="en-US" sz="1600" b="1" dirty="0">
                <a:solidFill>
                  <a:srgbClr val="000000"/>
                </a:solidFill>
                <a:latin typeface="Calibri" panose="020F0502020204030204" pitchFamily="34" charset="0"/>
                <a:cs typeface="Calibri" panose="020F0502020204030204" pitchFamily="34" charset="0"/>
              </a:rPr>
              <a:t>ACIP</a:t>
            </a:r>
            <a:r>
              <a:rPr lang="en-US" sz="1600" dirty="0">
                <a:solidFill>
                  <a:srgbClr val="000000"/>
                </a:solidFill>
                <a:latin typeface="Calibri" panose="020F0502020204030204" pitchFamily="34" charset="0"/>
                <a:cs typeface="Calibri" panose="020F0502020204030204" pitchFamily="34" charset="0"/>
              </a:rPr>
              <a:t> reviews all safety data before recommending use.</a:t>
            </a:r>
          </a:p>
        </p:txBody>
      </p:sp>
      <p:pic>
        <p:nvPicPr>
          <p:cNvPr id="17" name="Picture 16" descr="A person receiving a vaccine from a healthcare provider">
            <a:extLst>
              <a:ext uri="{FF2B5EF4-FFF2-40B4-BE49-F238E27FC236}">
                <a16:creationId xmlns:a16="http://schemas.microsoft.com/office/drawing/2014/main" id="{6D621A18-A7D3-4DA4-9403-1AA5DC80A4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31621" y="1705806"/>
            <a:ext cx="2740222" cy="1828800"/>
          </a:xfrm>
          <a:prstGeom prst="rect">
            <a:avLst/>
          </a:prstGeom>
        </p:spPr>
      </p:pic>
      <p:sp>
        <p:nvSpPr>
          <p:cNvPr id="15" name="Rectangle 14">
            <a:extLst>
              <a:ext uri="{FF2B5EF4-FFF2-40B4-BE49-F238E27FC236}">
                <a16:creationId xmlns:a16="http://schemas.microsoft.com/office/drawing/2014/main" id="{3CB34414-4847-40F4-84B6-D4623DC10F65}"/>
              </a:ext>
            </a:extLst>
          </p:cNvPr>
          <p:cNvSpPr/>
          <p:nvPr/>
        </p:nvSpPr>
        <p:spPr>
          <a:xfrm>
            <a:off x="5022440" y="3545028"/>
            <a:ext cx="2854077" cy="1092062"/>
          </a:xfrm>
          <a:prstGeom prst="rect">
            <a:avLst/>
          </a:prstGeom>
          <a:solidFill>
            <a:schemeClr val="bg2">
              <a:alpha val="70000"/>
            </a:schemeClr>
          </a:solidFill>
        </p:spPr>
        <p:txBody>
          <a:bodyPr wrap="square" lIns="91440" tIns="45720" rIns="91440" bIns="45720" anchor="t">
            <a:spAutoFit/>
          </a:bodyPr>
          <a:lstStyle/>
          <a:p>
            <a:r>
              <a:rPr lang="en-US" sz="1600" b="1" dirty="0">
                <a:solidFill>
                  <a:srgbClr val="000000"/>
                </a:solidFill>
                <a:latin typeface="Calibri" panose="020F0502020204030204" pitchFamily="34" charset="0"/>
                <a:cs typeface="Calibri" panose="020F0502020204030204" pitchFamily="34" charset="0"/>
              </a:rPr>
              <a:t>After vaccine authorization</a:t>
            </a:r>
          </a:p>
          <a:p>
            <a:pPr marL="285750" indent="-285750">
              <a:buFont typeface="Arial" panose="020B0604020202020204" pitchFamily="34" charset="0"/>
              <a:buChar char="•"/>
            </a:pPr>
            <a:r>
              <a:rPr lang="en-US" sz="1600" b="1" dirty="0">
                <a:solidFill>
                  <a:srgbClr val="000000"/>
                </a:solidFill>
                <a:latin typeface="Calibri"/>
                <a:cs typeface="Calibri"/>
              </a:rPr>
              <a:t>FDA</a:t>
            </a:r>
            <a:r>
              <a:rPr lang="en-US" sz="1600" dirty="0">
                <a:solidFill>
                  <a:srgbClr val="000000"/>
                </a:solidFill>
                <a:latin typeface="Calibri"/>
                <a:cs typeface="Calibri"/>
              </a:rPr>
              <a:t> and </a:t>
            </a:r>
            <a:r>
              <a:rPr lang="en-US" sz="1600" b="1" dirty="0">
                <a:solidFill>
                  <a:srgbClr val="000000"/>
                </a:solidFill>
                <a:latin typeface="Calibri"/>
                <a:cs typeface="Calibri"/>
              </a:rPr>
              <a:t>CDC</a:t>
            </a:r>
            <a:r>
              <a:rPr lang="en-US" sz="1600" dirty="0">
                <a:solidFill>
                  <a:srgbClr val="000000"/>
                </a:solidFill>
                <a:latin typeface="Calibri"/>
                <a:cs typeface="Calibri"/>
              </a:rPr>
              <a:t> closely monitor vaccine safety and side effects. </a:t>
            </a:r>
            <a:endParaRPr lang="en-US" sz="16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8900154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CBEE3-77E9-4945-9D18-2F18BC2F47D4}"/>
              </a:ext>
            </a:extLst>
          </p:cNvPr>
          <p:cNvSpPr>
            <a:spLocks noGrp="1"/>
          </p:cNvSpPr>
          <p:nvPr>
            <p:ph type="title"/>
          </p:nvPr>
        </p:nvSpPr>
        <p:spPr/>
        <p:txBody>
          <a:bodyPr anchor="b"/>
          <a:lstStyle/>
          <a:p>
            <a:pPr>
              <a:spcAft>
                <a:spcPts val="0"/>
              </a:spcAft>
            </a:pPr>
            <a:r>
              <a:rPr lang="en-US" sz="2600" dirty="0"/>
              <a:t>Monitoring vaccine safety is a regular, ongoing part of vaccine development.</a:t>
            </a:r>
          </a:p>
        </p:txBody>
      </p:sp>
      <p:sp>
        <p:nvSpPr>
          <p:cNvPr id="14" name="Text Placeholder 7">
            <a:extLst>
              <a:ext uri="{FF2B5EF4-FFF2-40B4-BE49-F238E27FC236}">
                <a16:creationId xmlns:a16="http://schemas.microsoft.com/office/drawing/2014/main" id="{E5905550-A7A3-4DE9-969E-46279CAFC4DF}"/>
              </a:ext>
            </a:extLst>
          </p:cNvPr>
          <p:cNvSpPr txBox="1">
            <a:spLocks/>
          </p:cNvSpPr>
          <p:nvPr/>
        </p:nvSpPr>
        <p:spPr bwMode="auto">
          <a:xfrm>
            <a:off x="609599" y="1025899"/>
            <a:ext cx="7941733"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Clr>
                <a:srgbClr val="005DAA"/>
              </a:buClr>
              <a:buFont typeface="Wingdings" panose="05000000000000000000" pitchFamily="2" charset="2"/>
              <a:buChar char="§"/>
              <a:defRPr sz="2000" kern="1200">
                <a:solidFill>
                  <a:srgbClr val="2D2D2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532E63"/>
              </a:buClr>
              <a:buFont typeface="Arial" panose="020B0604020202020204" pitchFamily="34" charset="0"/>
              <a:buChar char="–"/>
              <a:defRPr sz="2000" kern="1200">
                <a:solidFill>
                  <a:srgbClr val="2D2D2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9A3B26"/>
              </a:buClr>
              <a:buFont typeface="Arial" panose="020B0604020202020204" pitchFamily="34" charset="0"/>
              <a:buChar char="•"/>
              <a:defRPr sz="2000" kern="1200">
                <a:solidFill>
                  <a:srgbClr val="2D2D2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9870" indent="-229870"/>
            <a:r>
              <a:rPr lang="en-US" b="1" dirty="0">
                <a:solidFill>
                  <a:srgbClr val="000000"/>
                </a:solidFill>
                <a:latin typeface="Calibri"/>
                <a:cs typeface="Calibri"/>
              </a:rPr>
              <a:t>Existing</a:t>
            </a:r>
            <a:r>
              <a:rPr lang="en-US" dirty="0">
                <a:solidFill>
                  <a:srgbClr val="000000"/>
                </a:solidFill>
                <a:latin typeface="Calibri"/>
                <a:cs typeface="Calibri"/>
              </a:rPr>
              <a:t> systems and data sources are used to monitor safety of vaccines after they are authorized or licensed, such as: </a:t>
            </a:r>
            <a:endParaRPr lang="en-US" dirty="0"/>
          </a:p>
          <a:p>
            <a:pPr lvl="1"/>
            <a:r>
              <a:rPr lang="en-US" sz="1800" dirty="0">
                <a:solidFill>
                  <a:srgbClr val="000000"/>
                </a:solidFill>
                <a:latin typeface="Calibri"/>
                <a:cs typeface="Calibri"/>
                <a:hlinkClick r:id="rId3"/>
              </a:rPr>
              <a:t>Vaccine Adverse Event Reporting System (VAERS)</a:t>
            </a:r>
            <a:endParaRPr lang="en-US" sz="1800" dirty="0">
              <a:solidFill>
                <a:srgbClr val="000000"/>
              </a:solidFill>
              <a:latin typeface="Calibri"/>
              <a:cs typeface="Calibri"/>
            </a:endParaRPr>
          </a:p>
          <a:p>
            <a:pPr lvl="1"/>
            <a:r>
              <a:rPr lang="en-US" sz="1800" dirty="0">
                <a:solidFill>
                  <a:srgbClr val="000000"/>
                </a:solidFill>
                <a:latin typeface="Calibri"/>
                <a:cs typeface="Calibri"/>
                <a:hlinkClick r:id="rId4"/>
              </a:rPr>
              <a:t>Vaccine Safety Datalink (VSD)</a:t>
            </a:r>
            <a:endParaRPr lang="en-US" sz="1800" dirty="0">
              <a:solidFill>
                <a:srgbClr val="000000"/>
              </a:solidFill>
              <a:latin typeface="Calibri"/>
              <a:cs typeface="Calibri"/>
            </a:endParaRPr>
          </a:p>
          <a:p>
            <a:pPr lvl="1"/>
            <a:r>
              <a:rPr lang="en-US" sz="1800" dirty="0">
                <a:solidFill>
                  <a:srgbClr val="000000"/>
                </a:solidFill>
                <a:latin typeface="Calibri"/>
                <a:cs typeface="Calibri"/>
                <a:hlinkClick r:id="rId5"/>
              </a:rPr>
              <a:t>Clinical Immunization Safety Assessment (CISA)</a:t>
            </a:r>
            <a:endParaRPr lang="en-US" sz="1800" dirty="0">
              <a:solidFill>
                <a:srgbClr val="000000"/>
              </a:solidFill>
              <a:latin typeface="Calibri"/>
              <a:cs typeface="Calibri"/>
            </a:endParaRPr>
          </a:p>
          <a:p>
            <a:pPr lvl="1"/>
            <a:r>
              <a:rPr lang="en-US" sz="1800" u="sng" dirty="0">
                <a:latin typeface="Calibri"/>
                <a:cs typeface="Calibri"/>
                <a:hlinkClick r:id="rId6"/>
              </a:rPr>
              <a:t>Biologics Effectiveness and Safety System (BEST) </a:t>
            </a:r>
            <a:endParaRPr lang="en-US" sz="1800" dirty="0">
              <a:solidFill>
                <a:srgbClr val="000000"/>
              </a:solidFill>
              <a:latin typeface="Calibri"/>
              <a:cs typeface="Calibri"/>
            </a:endParaRPr>
          </a:p>
          <a:p>
            <a:pPr marL="229870" indent="-229870"/>
            <a:r>
              <a:rPr lang="en-US" b="1" dirty="0">
                <a:solidFill>
                  <a:srgbClr val="000000"/>
                </a:solidFill>
                <a:latin typeface="Calibri"/>
                <a:cs typeface="Calibri"/>
              </a:rPr>
              <a:t>New</a:t>
            </a:r>
            <a:r>
              <a:rPr lang="en-US" dirty="0">
                <a:solidFill>
                  <a:srgbClr val="000000"/>
                </a:solidFill>
                <a:latin typeface="Calibri"/>
                <a:cs typeface="Calibri"/>
              </a:rPr>
              <a:t> systems are being developed to monitor vaccine              </a:t>
            </a:r>
          </a:p>
          <a:p>
            <a:pPr marL="0" indent="0">
              <a:spcBef>
                <a:spcPts val="0"/>
              </a:spcBef>
              <a:buNone/>
            </a:pPr>
            <a:r>
              <a:rPr lang="en-US" dirty="0">
                <a:solidFill>
                  <a:srgbClr val="000000"/>
                </a:solidFill>
                <a:latin typeface="Calibri"/>
                <a:cs typeface="Calibri"/>
              </a:rPr>
              <a:t>    safety, such as </a:t>
            </a:r>
            <a:r>
              <a:rPr lang="en-US" b="1" dirty="0">
                <a:solidFill>
                  <a:srgbClr val="000000"/>
                </a:solidFill>
                <a:latin typeface="Calibri"/>
                <a:cs typeface="Calibri"/>
              </a:rPr>
              <a:t>v-safe:</a:t>
            </a:r>
            <a:r>
              <a:rPr lang="en-US" dirty="0">
                <a:solidFill>
                  <a:srgbClr val="000000"/>
                </a:solidFill>
                <a:latin typeface="Calibri"/>
                <a:cs typeface="Calibri"/>
              </a:rPr>
              <a:t> </a:t>
            </a:r>
            <a:endParaRPr lang="en-US" dirty="0">
              <a:solidFill>
                <a:srgbClr val="000000"/>
              </a:solidFill>
              <a:cs typeface="Calibri"/>
            </a:endParaRPr>
          </a:p>
          <a:p>
            <a:pPr lvl="1"/>
            <a:r>
              <a:rPr lang="en-US" sz="1800" dirty="0">
                <a:solidFill>
                  <a:srgbClr val="000000"/>
                </a:solidFill>
                <a:latin typeface="Calibri"/>
                <a:cs typeface="Calibri"/>
              </a:rPr>
              <a:t>Active surveillance that uses text messaging to initiate                          </a:t>
            </a:r>
          </a:p>
          <a:p>
            <a:pPr marL="457200" lvl="1" indent="0">
              <a:buNone/>
            </a:pPr>
            <a:r>
              <a:rPr lang="en-US" sz="1800" dirty="0">
                <a:solidFill>
                  <a:srgbClr val="000000"/>
                </a:solidFill>
                <a:latin typeface="Calibri"/>
                <a:cs typeface="Calibri"/>
              </a:rPr>
              <a:t>     web-based survey monitoring</a:t>
            </a:r>
          </a:p>
          <a:p>
            <a:pPr lvl="1">
              <a:spcBef>
                <a:spcPts val="432"/>
              </a:spcBef>
            </a:pPr>
            <a:r>
              <a:rPr lang="en-US" sz="1800" dirty="0">
                <a:solidFill>
                  <a:srgbClr val="000000"/>
                </a:solidFill>
                <a:latin typeface="Calibri"/>
                <a:cs typeface="Calibri"/>
              </a:rPr>
              <a:t>Any clinically important events reported by a participant </a:t>
            </a:r>
          </a:p>
          <a:p>
            <a:pPr marL="457200" lvl="1" indent="0">
              <a:spcBef>
                <a:spcPts val="0"/>
              </a:spcBef>
              <a:buNone/>
            </a:pPr>
            <a:r>
              <a:rPr lang="en-US" sz="1800" dirty="0">
                <a:solidFill>
                  <a:srgbClr val="000000"/>
                </a:solidFill>
                <a:latin typeface="Calibri"/>
                <a:cs typeface="Calibri"/>
              </a:rPr>
              <a:t>     would be sent to VAERS for follow-up </a:t>
            </a:r>
            <a:endParaRPr lang="en-US" sz="1800" dirty="0">
              <a:solidFill>
                <a:srgbClr val="000000"/>
              </a:solidFill>
              <a:cs typeface="Calibri"/>
            </a:endParaRPr>
          </a:p>
          <a:p>
            <a:pPr marL="229870" indent="-229870"/>
            <a:endParaRPr lang="en-US" dirty="0">
              <a:cs typeface="Calibri" panose="020F0502020204030204" pitchFamily="34" charset="0"/>
            </a:endParaRPr>
          </a:p>
          <a:p>
            <a:pPr marL="0" indent="0">
              <a:buFont typeface="Wingdings" panose="05000000000000000000" pitchFamily="2" charset="2"/>
              <a:buNone/>
            </a:pPr>
            <a:br>
              <a:rPr lang="en-US" dirty="0"/>
            </a:br>
            <a:endParaRPr lang="en-US" dirty="0"/>
          </a:p>
        </p:txBody>
      </p:sp>
      <p:pic>
        <p:nvPicPr>
          <p:cNvPr id="5" name="Picture 4" descr="Person holding a cell phone with a v-safe logo on the screen">
            <a:extLst>
              <a:ext uri="{FF2B5EF4-FFF2-40B4-BE49-F238E27FC236}">
                <a16:creationId xmlns:a16="http://schemas.microsoft.com/office/drawing/2014/main" id="{BE1BA212-BC5E-48BE-B2A5-2D4ACB4F9B44}"/>
              </a:ext>
            </a:extLst>
          </p:cNvPr>
          <p:cNvPicPr>
            <a:picLocks noChangeAspect="1"/>
          </p:cNvPicPr>
          <p:nvPr/>
        </p:nvPicPr>
        <p:blipFill rotWithShape="1">
          <a:blip r:embed="rId7">
            <a:extLst>
              <a:ext uri="{28A0092B-C50C-407E-A947-70E740481C1C}">
                <a14:useLocalDpi xmlns:a14="http://schemas.microsoft.com/office/drawing/2010/main" val="0"/>
              </a:ext>
            </a:extLst>
          </a:blip>
          <a:srcRect l="10098"/>
          <a:stretch/>
        </p:blipFill>
        <p:spPr>
          <a:xfrm>
            <a:off x="6792686" y="2829719"/>
            <a:ext cx="2351314" cy="2213040"/>
          </a:xfrm>
          <a:prstGeom prst="rect">
            <a:avLst/>
          </a:prstGeom>
        </p:spPr>
      </p:pic>
    </p:spTree>
    <p:extLst>
      <p:ext uri="{BB962C8B-B14F-4D97-AF65-F5344CB8AC3E}">
        <p14:creationId xmlns:p14="http://schemas.microsoft.com/office/powerpoint/2010/main" val="27252746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EA47B-18CB-4069-ADC5-E38676497323}"/>
              </a:ext>
            </a:extLst>
          </p:cNvPr>
          <p:cNvSpPr>
            <a:spLocks noGrp="1"/>
          </p:cNvSpPr>
          <p:nvPr>
            <p:ph type="title"/>
          </p:nvPr>
        </p:nvSpPr>
        <p:spPr>
          <a:xfrm>
            <a:off x="457200" y="205979"/>
            <a:ext cx="8467106" cy="689591"/>
          </a:xfrm>
        </p:spPr>
        <p:txBody>
          <a:bodyPr lIns="91440" tIns="45720" rIns="91440" bIns="45720" anchor="b" anchorCtr="0"/>
          <a:lstStyle/>
          <a:p>
            <a:r>
              <a:rPr lang="en-US" sz="2600">
                <a:latin typeface="Calibri"/>
                <a:cs typeface="Calibri"/>
              </a:rPr>
              <a:t>COVID-19 vaccination will help protect you from COVID-19.</a:t>
            </a:r>
          </a:p>
        </p:txBody>
      </p:sp>
      <p:sp>
        <p:nvSpPr>
          <p:cNvPr id="3" name="Rectangle 2">
            <a:extLst>
              <a:ext uri="{FF2B5EF4-FFF2-40B4-BE49-F238E27FC236}">
                <a16:creationId xmlns:a16="http://schemas.microsoft.com/office/drawing/2014/main" id="{6A04383B-313E-41F2-8556-236ED46C9ABD}"/>
              </a:ext>
            </a:extLst>
          </p:cNvPr>
          <p:cNvSpPr/>
          <p:nvPr/>
        </p:nvSpPr>
        <p:spPr>
          <a:xfrm>
            <a:off x="457200" y="979816"/>
            <a:ext cx="3292568" cy="400110"/>
          </a:xfrm>
          <a:prstGeom prst="rect">
            <a:avLst/>
          </a:prstGeom>
        </p:spPr>
        <p:txBody>
          <a:bodyPr wrap="none" lIns="91440" tIns="45720" rIns="91440" bIns="45720" anchor="t">
            <a:spAutoFit/>
          </a:bodyPr>
          <a:lstStyle/>
          <a:p>
            <a:r>
              <a:rPr lang="en-US" sz="2000" b="1">
                <a:solidFill>
                  <a:srgbClr val="000000"/>
                </a:solidFill>
                <a:latin typeface="Calibri"/>
                <a:cs typeface="Calibri"/>
              </a:rPr>
              <a:t>Getting a COVID-19 vaccine...</a:t>
            </a:r>
          </a:p>
        </p:txBody>
      </p:sp>
      <p:pic>
        <p:nvPicPr>
          <p:cNvPr id="10" name="Picture 9" descr="A healthcare provider with a shadow of a super hero in the background">
            <a:extLst>
              <a:ext uri="{FF2B5EF4-FFF2-40B4-BE49-F238E27FC236}">
                <a16:creationId xmlns:a16="http://schemas.microsoft.com/office/drawing/2014/main" id="{E4199F0E-DCAC-40BC-8F35-8A256721DC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959" y="1383671"/>
            <a:ext cx="3703613" cy="2259546"/>
          </a:xfrm>
          <a:prstGeom prst="rect">
            <a:avLst/>
          </a:prstGeom>
          <a:ln>
            <a:solidFill>
              <a:srgbClr val="006A71"/>
            </a:solidFill>
          </a:ln>
        </p:spPr>
      </p:pic>
      <p:sp>
        <p:nvSpPr>
          <p:cNvPr id="4" name="Rectangle 3">
            <a:extLst>
              <a:ext uri="{FF2B5EF4-FFF2-40B4-BE49-F238E27FC236}">
                <a16:creationId xmlns:a16="http://schemas.microsoft.com/office/drawing/2014/main" id="{05B68051-7314-4AC1-BCEB-F85090E8B8B1}"/>
              </a:ext>
            </a:extLst>
          </p:cNvPr>
          <p:cNvSpPr/>
          <p:nvPr/>
        </p:nvSpPr>
        <p:spPr>
          <a:xfrm>
            <a:off x="105355" y="3646961"/>
            <a:ext cx="4466645" cy="1754326"/>
          </a:xfrm>
          <a:prstGeom prst="rect">
            <a:avLst/>
          </a:prstGeom>
        </p:spPr>
        <p:txBody>
          <a:bodyPr wrap="square" lIns="91440" tIns="45720" rIns="91440" bIns="45720" anchor="t">
            <a:spAutoFit/>
          </a:bodyPr>
          <a:lstStyle/>
          <a:p>
            <a:pPr marL="742950" lvl="1" indent="-285750">
              <a:buFont typeface="Arial" panose="020B0604020202020204" pitchFamily="34" charset="0"/>
              <a:buChar char="•"/>
            </a:pPr>
            <a:r>
              <a:rPr lang="en-US" dirty="0">
                <a:solidFill>
                  <a:srgbClr val="000000"/>
                </a:solidFill>
                <a:latin typeface="Calibri"/>
                <a:cs typeface="Calibri"/>
              </a:rPr>
              <a:t>Will help create an immune response in your body against the virus.</a:t>
            </a:r>
          </a:p>
          <a:p>
            <a:pPr marL="742950" lvl="1" indent="-285750">
              <a:buFont typeface="Arial" panose="020B0604020202020204" pitchFamily="34" charset="0"/>
              <a:buChar char="•"/>
            </a:pPr>
            <a:r>
              <a:rPr lang="en-US" dirty="0">
                <a:solidFill>
                  <a:srgbClr val="000000"/>
                </a:solidFill>
                <a:latin typeface="Calibri"/>
                <a:cs typeface="Calibri"/>
              </a:rPr>
              <a:t>May help keep you from getting severely ill, even if you do get COVID-19.</a:t>
            </a:r>
          </a:p>
          <a:p>
            <a:pPr lvl="1"/>
            <a:endParaRPr lang="en-US" dirty="0">
              <a:solidFill>
                <a:srgbClr val="000000"/>
              </a:solidFill>
              <a:latin typeface="Calibri" panose="020F0502020204030204" pitchFamily="34" charset="0"/>
              <a:cs typeface="Calibri" panose="020F0502020204030204" pitchFamily="34" charset="0"/>
            </a:endParaRPr>
          </a:p>
        </p:txBody>
      </p:sp>
      <p:pic>
        <p:nvPicPr>
          <p:cNvPr id="14" name="Picture 13" descr="A nurse caring for an elderly patient">
            <a:extLst>
              <a:ext uri="{FF2B5EF4-FFF2-40B4-BE49-F238E27FC236}">
                <a16:creationId xmlns:a16="http://schemas.microsoft.com/office/drawing/2014/main" id="{E41D1817-2DDA-4E20-A911-6AE3D7DB8A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4250" y="1376249"/>
            <a:ext cx="2199683" cy="1467147"/>
          </a:xfrm>
          <a:prstGeom prst="rect">
            <a:avLst/>
          </a:prstGeom>
          <a:ln>
            <a:solidFill>
              <a:srgbClr val="006A71"/>
            </a:solidFill>
          </a:ln>
        </p:spPr>
      </p:pic>
      <p:pic>
        <p:nvPicPr>
          <p:cNvPr id="16" name="Picture 15" descr="A young child hugging a father with the mother in the background">
            <a:extLst>
              <a:ext uri="{FF2B5EF4-FFF2-40B4-BE49-F238E27FC236}">
                <a16:creationId xmlns:a16="http://schemas.microsoft.com/office/drawing/2014/main" id="{8A496CCE-AB0E-4979-874D-7FAC796E5A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68639" y="1635982"/>
            <a:ext cx="1811121" cy="1207414"/>
          </a:xfrm>
          <a:prstGeom prst="rect">
            <a:avLst/>
          </a:prstGeom>
          <a:ln>
            <a:solidFill>
              <a:srgbClr val="006A71"/>
            </a:solidFill>
          </a:ln>
        </p:spPr>
      </p:pic>
      <p:pic>
        <p:nvPicPr>
          <p:cNvPr id="12" name="Picture 11" descr="Two healthcare providers talking to each other">
            <a:extLst>
              <a:ext uri="{FF2B5EF4-FFF2-40B4-BE49-F238E27FC236}">
                <a16:creationId xmlns:a16="http://schemas.microsoft.com/office/drawing/2014/main" id="{9221E49F-F0D8-4745-AEDF-5C9901A05CE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99735" y="2446969"/>
            <a:ext cx="1811121" cy="1207414"/>
          </a:xfrm>
          <a:prstGeom prst="rect">
            <a:avLst/>
          </a:prstGeom>
          <a:ln>
            <a:solidFill>
              <a:srgbClr val="006A71"/>
            </a:solidFill>
          </a:ln>
        </p:spPr>
      </p:pic>
      <p:sp>
        <p:nvSpPr>
          <p:cNvPr id="9" name="Rectangle 8">
            <a:extLst>
              <a:ext uri="{FF2B5EF4-FFF2-40B4-BE49-F238E27FC236}">
                <a16:creationId xmlns:a16="http://schemas.microsoft.com/office/drawing/2014/main" id="{75BD642E-364F-4743-A5CB-69868EA9708B}"/>
              </a:ext>
            </a:extLst>
          </p:cNvPr>
          <p:cNvSpPr/>
          <p:nvPr/>
        </p:nvSpPr>
        <p:spPr>
          <a:xfrm>
            <a:off x="4738389" y="3635217"/>
            <a:ext cx="4173000" cy="923330"/>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US" dirty="0">
                <a:solidFill>
                  <a:srgbClr val="000000"/>
                </a:solidFill>
                <a:latin typeface="Calibri"/>
                <a:cs typeface="Calibri"/>
              </a:rPr>
              <a:t>Can protect your family, your coworkers, and patients.</a:t>
            </a:r>
            <a:endParaRPr lang="en-US" dirty="0">
              <a:latin typeface="Calibri"/>
              <a:cs typeface="Calibri"/>
            </a:endParaRPr>
          </a:p>
          <a:p>
            <a:pPr lvl="1"/>
            <a:endParaRPr lang="en-US"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6269843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F76EA-1FF2-400E-A393-391265B486FD}"/>
              </a:ext>
            </a:extLst>
          </p:cNvPr>
          <p:cNvSpPr>
            <a:spLocks noGrp="1"/>
          </p:cNvSpPr>
          <p:nvPr>
            <p:ph type="title"/>
          </p:nvPr>
        </p:nvSpPr>
        <p:spPr>
          <a:xfrm>
            <a:off x="457200" y="205979"/>
            <a:ext cx="8597590" cy="689591"/>
          </a:xfrm>
        </p:spPr>
        <p:txBody>
          <a:bodyPr/>
          <a:lstStyle/>
          <a:p>
            <a:r>
              <a:rPr lang="en-US" dirty="0"/>
              <a:t>COVID-19 vaccination is a safer way to build protection.</a:t>
            </a:r>
          </a:p>
        </p:txBody>
      </p:sp>
      <p:sp>
        <p:nvSpPr>
          <p:cNvPr id="3" name="Text Placeholder 2">
            <a:extLst>
              <a:ext uri="{FF2B5EF4-FFF2-40B4-BE49-F238E27FC236}">
                <a16:creationId xmlns:a16="http://schemas.microsoft.com/office/drawing/2014/main" id="{43EB499B-DF21-4C5B-9B1A-77DCC73ED92D}"/>
              </a:ext>
            </a:extLst>
          </p:cNvPr>
          <p:cNvSpPr>
            <a:spLocks noGrp="1"/>
          </p:cNvSpPr>
          <p:nvPr>
            <p:ph type="body" sz="quarter" idx="10"/>
          </p:nvPr>
        </p:nvSpPr>
        <p:spPr/>
        <p:txBody>
          <a:bodyPr/>
          <a:lstStyle/>
          <a:p>
            <a:r>
              <a:rPr lang="en-US" dirty="0"/>
              <a:t>Getting the virus that causes COVID-19 may offer some natural protection, known as immunity. But experts don’t know how long this protection lasts.</a:t>
            </a:r>
          </a:p>
          <a:p>
            <a:r>
              <a:rPr lang="en-US" dirty="0"/>
              <a:t>The risk of severe illness and death from COVID-19 far outweighs any benefits of natural immunity.</a:t>
            </a:r>
          </a:p>
          <a:p>
            <a:r>
              <a:rPr lang="en-US" dirty="0"/>
              <a:t>COVID-19 vaccination will help protect you by creating an antibody response without the risk of severe illness.</a:t>
            </a:r>
          </a:p>
        </p:txBody>
      </p:sp>
      <p:pic>
        <p:nvPicPr>
          <p:cNvPr id="13" name="Picture 12" descr="Woman who received a vaccine being shielded from SARS-CoV-2 viruses">
            <a:extLst>
              <a:ext uri="{FF2B5EF4-FFF2-40B4-BE49-F238E27FC236}">
                <a16:creationId xmlns:a16="http://schemas.microsoft.com/office/drawing/2014/main" id="{938E432A-6C69-4515-8D1D-3621A16281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7135" y="3200440"/>
            <a:ext cx="3767655" cy="1835055"/>
          </a:xfrm>
          <a:prstGeom prst="rect">
            <a:avLst/>
          </a:prstGeom>
        </p:spPr>
      </p:pic>
    </p:spTree>
    <p:extLst>
      <p:ext uri="{BB962C8B-B14F-4D97-AF65-F5344CB8AC3E}">
        <p14:creationId xmlns:p14="http://schemas.microsoft.com/office/powerpoint/2010/main" val="52296350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F8701-58B2-488E-94B2-12A2DF0B2680}"/>
              </a:ext>
            </a:extLst>
          </p:cNvPr>
          <p:cNvSpPr>
            <a:spLocks noGrp="1"/>
          </p:cNvSpPr>
          <p:nvPr>
            <p:ph type="title"/>
          </p:nvPr>
        </p:nvSpPr>
        <p:spPr>
          <a:xfrm>
            <a:off x="457199" y="205980"/>
            <a:ext cx="8485810" cy="689591"/>
          </a:xfrm>
        </p:spPr>
        <p:txBody>
          <a:bodyPr lIns="91440" tIns="45720" rIns="91440" bIns="45720" anchor="b" anchorCtr="0"/>
          <a:lstStyle/>
          <a:p>
            <a:r>
              <a:rPr lang="en-US" dirty="0">
                <a:latin typeface="Calibri"/>
                <a:cs typeface="Calibri"/>
              </a:rPr>
              <a:t>Vaccination is one measure to help stop the pandemic.</a:t>
            </a:r>
          </a:p>
        </p:txBody>
      </p:sp>
      <p:sp>
        <p:nvSpPr>
          <p:cNvPr id="3" name="Text Placeholder 2">
            <a:extLst>
              <a:ext uri="{FF2B5EF4-FFF2-40B4-BE49-F238E27FC236}">
                <a16:creationId xmlns:a16="http://schemas.microsoft.com/office/drawing/2014/main" id="{D7D566AE-C5C3-4B74-A539-F7AFABD3E245}"/>
              </a:ext>
            </a:extLst>
          </p:cNvPr>
          <p:cNvSpPr>
            <a:spLocks noGrp="1"/>
          </p:cNvSpPr>
          <p:nvPr>
            <p:ph type="body" sz="quarter" idx="10"/>
          </p:nvPr>
        </p:nvSpPr>
        <p:spPr>
          <a:xfrm>
            <a:off x="457199" y="1158875"/>
            <a:ext cx="8281283" cy="3341688"/>
          </a:xfrm>
        </p:spPr>
        <p:txBody>
          <a:bodyPr/>
          <a:lstStyle/>
          <a:p>
            <a:pPr marL="229870" indent="-229870"/>
            <a:r>
              <a:rPr lang="en-US" dirty="0">
                <a:latin typeface="Calibri"/>
                <a:cs typeface="Calibri"/>
              </a:rPr>
              <a:t>While COVID-19 mRNA vaccines appear to be highly effective, additional preventive tools remain important to limit the spread of COVID-19.</a:t>
            </a:r>
          </a:p>
          <a:p>
            <a:pPr marL="229870" indent="-229870"/>
            <a:r>
              <a:rPr lang="en-US" dirty="0">
                <a:latin typeface="Calibri"/>
                <a:cs typeface="Calibri"/>
              </a:rPr>
              <a:t>The combination of getting vaccinated and following CDC recommendations to protect yourself and others offers the best protection from COVID-19.</a:t>
            </a:r>
          </a:p>
          <a:p>
            <a:pPr marL="742315" lvl="1" indent="-285115"/>
            <a:r>
              <a:rPr lang="en-US" dirty="0">
                <a:latin typeface="Calibri"/>
                <a:cs typeface="Calibri"/>
              </a:rPr>
              <a:t>Cover your nose and mouth with a mask.</a:t>
            </a:r>
          </a:p>
          <a:p>
            <a:pPr marL="742315" lvl="1" indent="-285115"/>
            <a:r>
              <a:rPr lang="en-US" dirty="0">
                <a:latin typeface="Calibri"/>
                <a:cs typeface="Calibri"/>
              </a:rPr>
              <a:t>Avoid close contact. Maintain social distancing.</a:t>
            </a:r>
          </a:p>
          <a:p>
            <a:pPr marL="742315" lvl="1" indent="-285115"/>
            <a:r>
              <a:rPr lang="en-US" dirty="0">
                <a:latin typeface="Calibri"/>
                <a:cs typeface="Calibri"/>
              </a:rPr>
              <a:t>Clean and disinfect.</a:t>
            </a:r>
          </a:p>
          <a:p>
            <a:pPr marL="742315" lvl="1" indent="-285115"/>
            <a:r>
              <a:rPr lang="en-US" dirty="0">
                <a:latin typeface="Calibri"/>
                <a:cs typeface="Calibri"/>
              </a:rPr>
              <a:t>Wash your hands.</a:t>
            </a:r>
          </a:p>
          <a:p>
            <a:pPr marL="742315" lvl="1" indent="-285115"/>
            <a:endParaRPr lang="en-US" dirty="0">
              <a:cs typeface="Calibri" panose="020F0502020204030204" pitchFamily="34" charset="0"/>
            </a:endParaRPr>
          </a:p>
          <a:p>
            <a:pPr marL="229870" indent="-229870"/>
            <a:endParaRPr lang="en-US" dirty="0">
              <a:cs typeface="Calibri" panose="020F0502020204030204" pitchFamily="34" charset="0"/>
            </a:endParaRPr>
          </a:p>
        </p:txBody>
      </p:sp>
      <p:pic>
        <p:nvPicPr>
          <p:cNvPr id="5" name="Picture 4" descr="Person with a mask who recently received a vaccine">
            <a:extLst>
              <a:ext uri="{FF2B5EF4-FFF2-40B4-BE49-F238E27FC236}">
                <a16:creationId xmlns:a16="http://schemas.microsoft.com/office/drawing/2014/main" id="{ED4E284F-981F-4057-A359-F51B3D4EE78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7112" r="28079" b="17715"/>
          <a:stretch/>
        </p:blipFill>
        <p:spPr>
          <a:xfrm>
            <a:off x="6173499" y="2571750"/>
            <a:ext cx="2728269" cy="2165374"/>
          </a:xfrm>
          <a:prstGeom prst="rect">
            <a:avLst/>
          </a:prstGeom>
        </p:spPr>
      </p:pic>
    </p:spTree>
    <p:extLst>
      <p:ext uri="{BB962C8B-B14F-4D97-AF65-F5344CB8AC3E}">
        <p14:creationId xmlns:p14="http://schemas.microsoft.com/office/powerpoint/2010/main" val="317338194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E845A-5193-49FD-AFDA-B8DC392C8DE9}"/>
              </a:ext>
            </a:extLst>
          </p:cNvPr>
          <p:cNvSpPr>
            <a:spLocks noGrp="1"/>
          </p:cNvSpPr>
          <p:nvPr>
            <p:ph type="title"/>
          </p:nvPr>
        </p:nvSpPr>
        <p:spPr>
          <a:xfrm>
            <a:off x="457199" y="205980"/>
            <a:ext cx="8582297" cy="689591"/>
          </a:xfrm>
        </p:spPr>
        <p:txBody>
          <a:bodyPr/>
          <a:lstStyle/>
          <a:p>
            <a:r>
              <a:rPr lang="en-US" sz="2200" dirty="0"/>
              <a:t>The facts: </a:t>
            </a:r>
            <a:br>
              <a:rPr lang="en-US" sz="2200" dirty="0"/>
            </a:br>
            <a:r>
              <a:rPr lang="en-US" sz="2600" dirty="0"/>
              <a:t>COVID-19 mRNA vaccines will not give you COVID-19.</a:t>
            </a:r>
          </a:p>
        </p:txBody>
      </p:sp>
      <p:sp>
        <p:nvSpPr>
          <p:cNvPr id="3" name="Text Placeholder 2">
            <a:extLst>
              <a:ext uri="{FF2B5EF4-FFF2-40B4-BE49-F238E27FC236}">
                <a16:creationId xmlns:a16="http://schemas.microsoft.com/office/drawing/2014/main" id="{0ACC4AC7-9DD6-449E-B33E-8C46369DE436}"/>
              </a:ext>
            </a:extLst>
          </p:cNvPr>
          <p:cNvSpPr>
            <a:spLocks noGrp="1"/>
          </p:cNvSpPr>
          <p:nvPr>
            <p:ph type="body" sz="quarter" idx="10"/>
          </p:nvPr>
        </p:nvSpPr>
        <p:spPr>
          <a:xfrm>
            <a:off x="457199" y="1158875"/>
            <a:ext cx="8186058" cy="3341688"/>
          </a:xfrm>
        </p:spPr>
        <p:txBody>
          <a:bodyPr/>
          <a:lstStyle/>
          <a:p>
            <a:pPr marL="229870" indent="-229870"/>
            <a:r>
              <a:rPr lang="en-US" b="1" dirty="0">
                <a:solidFill>
                  <a:srgbClr val="000000"/>
                </a:solidFill>
                <a:latin typeface="Calibri"/>
                <a:cs typeface="Calibri"/>
              </a:rPr>
              <a:t>None </a:t>
            </a:r>
            <a:r>
              <a:rPr lang="en-US" dirty="0">
                <a:solidFill>
                  <a:srgbClr val="000000"/>
                </a:solidFill>
                <a:latin typeface="Calibri"/>
                <a:cs typeface="Calibri"/>
              </a:rPr>
              <a:t>of the COVID-19 vaccines in use or under development use the live virus that causes COVID-19.</a:t>
            </a:r>
            <a:endParaRPr lang="en-US" dirty="0">
              <a:latin typeface="Calibri"/>
              <a:cs typeface="Calibri"/>
            </a:endParaRPr>
          </a:p>
          <a:p>
            <a:pPr marL="229870" indent="-229870"/>
            <a:r>
              <a:rPr lang="en-US" dirty="0">
                <a:latin typeface="Calibri"/>
                <a:cs typeface="Calibri"/>
              </a:rPr>
              <a:t>People can experience normal side effects, such as fever, after vaccination. These side effects are signs that the body is building immunity. </a:t>
            </a:r>
          </a:p>
          <a:p>
            <a:pPr marL="229870" indent="-229870"/>
            <a:r>
              <a:rPr lang="en-US" dirty="0">
                <a:latin typeface="Calibri"/>
                <a:cs typeface="Calibri"/>
              </a:rPr>
              <a:t>It takes a few weeks for the body to build immunity after vaccination. A person could be infected with the virus that causes COVID-19 just before or just after vaccination and get sick. This is because the vaccine has not had enough time to provide protection.</a:t>
            </a:r>
            <a:endParaRPr lang="en-US" dirty="0">
              <a:cs typeface="Calibri" panose="020F0502020204030204" pitchFamily="34" charset="0"/>
            </a:endParaRPr>
          </a:p>
          <a:p>
            <a:pPr marL="229870" indent="-229870"/>
            <a:endParaRPr lang="en-US" dirty="0">
              <a:cs typeface="Calibri" panose="020F0502020204030204" pitchFamily="34" charset="0"/>
            </a:endParaRPr>
          </a:p>
        </p:txBody>
      </p:sp>
    </p:spTree>
    <p:extLst>
      <p:ext uri="{BB962C8B-B14F-4D97-AF65-F5344CB8AC3E}">
        <p14:creationId xmlns:p14="http://schemas.microsoft.com/office/powerpoint/2010/main" val="105411419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E845A-5193-49FD-AFDA-B8DC392C8DE9}"/>
              </a:ext>
            </a:extLst>
          </p:cNvPr>
          <p:cNvSpPr>
            <a:spLocks noGrp="1"/>
          </p:cNvSpPr>
          <p:nvPr>
            <p:ph type="title"/>
          </p:nvPr>
        </p:nvSpPr>
        <p:spPr>
          <a:xfrm>
            <a:off x="457200" y="469284"/>
            <a:ext cx="8229600" cy="689591"/>
          </a:xfrm>
        </p:spPr>
        <p:txBody>
          <a:bodyPr/>
          <a:lstStyle/>
          <a:p>
            <a:r>
              <a:rPr lang="en-US" sz="2200"/>
              <a:t>The facts: </a:t>
            </a:r>
            <a:br>
              <a:rPr lang="en-US" sz="2200"/>
            </a:br>
            <a:r>
              <a:rPr lang="en-US" sz="2600"/>
              <a:t>COVID-19 mRNA vaccines will not cause you to test positive on COVID-19 viral tests.</a:t>
            </a:r>
          </a:p>
        </p:txBody>
      </p:sp>
      <p:sp>
        <p:nvSpPr>
          <p:cNvPr id="3" name="Text Placeholder 2">
            <a:extLst>
              <a:ext uri="{FF2B5EF4-FFF2-40B4-BE49-F238E27FC236}">
                <a16:creationId xmlns:a16="http://schemas.microsoft.com/office/drawing/2014/main" id="{9E9814DF-79B3-43B2-8FA3-BF7DF872DEF4}"/>
              </a:ext>
            </a:extLst>
          </p:cNvPr>
          <p:cNvSpPr>
            <a:spLocks noGrp="1"/>
          </p:cNvSpPr>
          <p:nvPr>
            <p:ph type="body" sz="quarter" idx="10"/>
          </p:nvPr>
        </p:nvSpPr>
        <p:spPr>
          <a:xfrm>
            <a:off x="457200" y="1158875"/>
            <a:ext cx="8142514" cy="3341688"/>
          </a:xfrm>
        </p:spPr>
        <p:txBody>
          <a:bodyPr/>
          <a:lstStyle/>
          <a:p>
            <a:r>
              <a:rPr lang="en-US" dirty="0"/>
              <a:t>Vaccines currently authorized for use or in development won’t cause you to test positive on viral tests, which are used to see if you have a </a:t>
            </a:r>
            <a:r>
              <a:rPr lang="en-US" b="1" dirty="0"/>
              <a:t>current infection</a:t>
            </a:r>
            <a:r>
              <a:rPr lang="en-US" dirty="0"/>
              <a:t>.</a:t>
            </a:r>
          </a:p>
        </p:txBody>
      </p:sp>
      <p:sp>
        <p:nvSpPr>
          <p:cNvPr id="5" name="Text Placeholder 2">
            <a:extLst>
              <a:ext uri="{FF2B5EF4-FFF2-40B4-BE49-F238E27FC236}">
                <a16:creationId xmlns:a16="http://schemas.microsoft.com/office/drawing/2014/main" id="{C24E010A-70E7-4745-91E0-DF65CF752C53}"/>
              </a:ext>
            </a:extLst>
          </p:cNvPr>
          <p:cNvSpPr txBox="1">
            <a:spLocks/>
          </p:cNvSpPr>
          <p:nvPr/>
        </p:nvSpPr>
        <p:spPr bwMode="auto">
          <a:xfrm>
            <a:off x="457200" y="2129031"/>
            <a:ext cx="4427034"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0183" indent="-230183" algn="l" rtl="0" eaLnBrk="0" fontAlgn="base" hangingPunct="0">
              <a:spcBef>
                <a:spcPct val="20000"/>
              </a:spcBef>
              <a:spcAft>
                <a:spcPct val="0"/>
              </a:spcAft>
              <a:buClr>
                <a:srgbClr val="005DAA"/>
              </a:buClr>
              <a:buFont typeface="Wingdings" panose="05000000000000000000" pitchFamily="2" charset="2"/>
              <a:buChar char="§"/>
              <a:defRPr sz="2000" kern="1200">
                <a:solidFill>
                  <a:srgbClr val="2D2D2D"/>
                </a:solidFill>
                <a:latin typeface="Calibri" panose="020F0502020204030204" pitchFamily="34" charset="0"/>
                <a:ea typeface="+mn-ea"/>
                <a:cs typeface="+mn-cs"/>
              </a:defRPr>
            </a:lvl1pPr>
            <a:lvl2pPr marL="742931" indent="-285743" algn="l" rtl="0" eaLnBrk="0" fontAlgn="base" hangingPunct="0">
              <a:spcBef>
                <a:spcPct val="20000"/>
              </a:spcBef>
              <a:spcAft>
                <a:spcPct val="0"/>
              </a:spcAft>
              <a:buClr>
                <a:srgbClr val="532E63"/>
              </a:buClr>
              <a:buFont typeface="Arial" panose="020B0604020202020204" pitchFamily="34" charset="0"/>
              <a:buChar char="–"/>
              <a:defRPr sz="2000" kern="1200">
                <a:solidFill>
                  <a:srgbClr val="2D2D2D"/>
                </a:solidFill>
                <a:latin typeface="Calibri" panose="020F0502020204030204" pitchFamily="34" charset="0"/>
                <a:ea typeface="+mn-ea"/>
                <a:cs typeface="+mn-cs"/>
              </a:defRPr>
            </a:lvl2pPr>
            <a:lvl3pPr marL="1142972" indent="-228594" algn="l" rtl="0" eaLnBrk="0" fontAlgn="base" hangingPunct="0">
              <a:spcBef>
                <a:spcPct val="20000"/>
              </a:spcBef>
              <a:spcAft>
                <a:spcPct val="0"/>
              </a:spcAft>
              <a:buClr>
                <a:srgbClr val="9A3B26"/>
              </a:buClr>
              <a:buFont typeface="Arial" panose="020B0604020202020204" pitchFamily="34" charset="0"/>
              <a:buChar char="•"/>
              <a:defRPr sz="2000" kern="1200">
                <a:solidFill>
                  <a:srgbClr val="2D2D2D"/>
                </a:solidFill>
                <a:latin typeface="Calibri" panose="020F0502020204030204" pitchFamily="34" charset="0"/>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348" indent="-228594"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There is a possibility you may test positive on some antibody tests, which show </a:t>
            </a:r>
            <a:r>
              <a:rPr lang="en-US" b="1" dirty="0"/>
              <a:t>previous infection</a:t>
            </a:r>
            <a:r>
              <a:rPr lang="en-US" dirty="0"/>
              <a:t>. This would                                                                                indicate that the vaccine likely triggered an immune response in your body and that you may have some level of protection against the virus. </a:t>
            </a:r>
          </a:p>
        </p:txBody>
      </p:sp>
      <p:pic>
        <p:nvPicPr>
          <p:cNvPr id="2050" name="Picture 2" descr="Doctor in personal protective equipment testing an elderly patient for COVID-19">
            <a:extLst>
              <a:ext uri="{FF2B5EF4-FFF2-40B4-BE49-F238E27FC236}">
                <a16:creationId xmlns:a16="http://schemas.microsoft.com/office/drawing/2014/main" id="{47D6FEDE-6852-4DFD-B243-9F247FBEC2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3014" y="2129031"/>
            <a:ext cx="3603795" cy="2402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60212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E845A-5193-49FD-AFDA-B8DC392C8DE9}"/>
              </a:ext>
            </a:extLst>
          </p:cNvPr>
          <p:cNvSpPr>
            <a:spLocks noGrp="1"/>
          </p:cNvSpPr>
          <p:nvPr>
            <p:ph type="title"/>
          </p:nvPr>
        </p:nvSpPr>
        <p:spPr>
          <a:xfrm>
            <a:off x="457200" y="494736"/>
            <a:ext cx="8229600" cy="689591"/>
          </a:xfrm>
        </p:spPr>
        <p:txBody>
          <a:bodyPr/>
          <a:lstStyle/>
          <a:p>
            <a:r>
              <a:rPr lang="en-US" sz="2200"/>
              <a:t>The facts: </a:t>
            </a:r>
            <a:br>
              <a:rPr lang="en-US" sz="2600"/>
            </a:br>
            <a:r>
              <a:rPr lang="en-US" sz="2600"/>
              <a:t>People who have gotten sick with SARS-CoV-2, the virus that causes COVID-19, may still benefit from vaccination.</a:t>
            </a:r>
          </a:p>
        </p:txBody>
      </p:sp>
      <p:sp>
        <p:nvSpPr>
          <p:cNvPr id="3" name="Text Placeholder 2">
            <a:extLst>
              <a:ext uri="{FF2B5EF4-FFF2-40B4-BE49-F238E27FC236}">
                <a16:creationId xmlns:a16="http://schemas.microsoft.com/office/drawing/2014/main" id="{655736F5-7488-470E-AB81-0295266D7486}"/>
              </a:ext>
            </a:extLst>
          </p:cNvPr>
          <p:cNvSpPr>
            <a:spLocks noGrp="1"/>
          </p:cNvSpPr>
          <p:nvPr>
            <p:ph type="body" sz="quarter" idx="10"/>
          </p:nvPr>
        </p:nvSpPr>
        <p:spPr>
          <a:xfrm>
            <a:off x="457200" y="1565865"/>
            <a:ext cx="4382429" cy="3217195"/>
          </a:xfrm>
        </p:spPr>
        <p:txBody>
          <a:bodyPr/>
          <a:lstStyle/>
          <a:p>
            <a:pPr marL="229870" indent="-229870"/>
            <a:r>
              <a:rPr lang="en-US" dirty="0">
                <a:latin typeface="Calibri"/>
                <a:cs typeface="Calibri"/>
              </a:rPr>
              <a:t>People may be advised to get a COVID-19 vaccine even if they have already had the virus. This is because a person can become infected with the virus more than once.</a:t>
            </a:r>
          </a:p>
          <a:p>
            <a:pPr marL="229870" indent="-229870"/>
            <a:r>
              <a:rPr lang="en-US" dirty="0">
                <a:latin typeface="Calibri"/>
                <a:cs typeface="Calibri"/>
              </a:rPr>
              <a:t>At this time, experts do not know how long someone is protected from getting sick again after recovering.</a:t>
            </a:r>
          </a:p>
        </p:txBody>
      </p:sp>
      <p:pic>
        <p:nvPicPr>
          <p:cNvPr id="4" name="Picture 3" descr="A healthcare provider showing a female patient some paperwork">
            <a:extLst>
              <a:ext uri="{FF2B5EF4-FFF2-40B4-BE49-F238E27FC236}">
                <a16:creationId xmlns:a16="http://schemas.microsoft.com/office/drawing/2014/main" id="{A498D8CF-0ABF-4151-8AE6-E66D62B1CA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4346" y="1969327"/>
            <a:ext cx="3327045" cy="2220441"/>
          </a:xfrm>
          <a:prstGeom prst="rect">
            <a:avLst/>
          </a:prstGeom>
        </p:spPr>
      </p:pic>
    </p:spTree>
    <p:extLst>
      <p:ext uri="{BB962C8B-B14F-4D97-AF65-F5344CB8AC3E}">
        <p14:creationId xmlns:p14="http://schemas.microsoft.com/office/powerpoint/2010/main" val="198233851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C34BB-555D-4724-B66F-949097A5FB9C}"/>
              </a:ext>
            </a:extLst>
          </p:cNvPr>
          <p:cNvSpPr>
            <a:spLocks noGrp="1"/>
          </p:cNvSpPr>
          <p:nvPr>
            <p:ph type="title"/>
          </p:nvPr>
        </p:nvSpPr>
        <p:spPr/>
        <p:txBody>
          <a:bodyPr/>
          <a:lstStyle/>
          <a:p>
            <a:r>
              <a:rPr lang="en-US"/>
              <a:t>What to expect before, during, and after COVID-19 vaccination</a:t>
            </a:r>
          </a:p>
        </p:txBody>
      </p:sp>
      <p:sp>
        <p:nvSpPr>
          <p:cNvPr id="3" name="Text Placeholder 2">
            <a:extLst>
              <a:ext uri="{FF2B5EF4-FFF2-40B4-BE49-F238E27FC236}">
                <a16:creationId xmlns:a16="http://schemas.microsoft.com/office/drawing/2014/main" id="{50CC9F3A-D49B-4561-9438-268175EC8D2D}"/>
              </a:ext>
            </a:extLst>
          </p:cNvPr>
          <p:cNvSpPr>
            <a:spLocks noGrp="1"/>
          </p:cNvSpPr>
          <p:nvPr>
            <p:ph type="body" sz="quarter" idx="10"/>
          </p:nvPr>
        </p:nvSpPr>
        <p:spPr>
          <a:xfrm>
            <a:off x="457200" y="1158875"/>
            <a:ext cx="2622884" cy="3195411"/>
          </a:xfrm>
          <a:solidFill>
            <a:schemeClr val="accent1">
              <a:lumMod val="20000"/>
              <a:lumOff val="80000"/>
            </a:schemeClr>
          </a:solidFill>
        </p:spPr>
        <p:txBody>
          <a:bodyPr/>
          <a:lstStyle/>
          <a:p>
            <a:pPr marL="229870" indent="-229870"/>
            <a:r>
              <a:rPr lang="en-US" b="1" dirty="0"/>
              <a:t>Before</a:t>
            </a:r>
            <a:endParaRPr lang="en-US" dirty="0"/>
          </a:p>
          <a:p>
            <a:pPr marL="457200" lvl="1" indent="-223520"/>
            <a:r>
              <a:rPr lang="en-US" sz="1800" dirty="0">
                <a:latin typeface="Calibri"/>
                <a:cs typeface="Calibri"/>
              </a:rPr>
              <a:t>Learn about COVID-19 vaccines.</a:t>
            </a:r>
          </a:p>
          <a:p>
            <a:pPr marL="457200" lvl="1" indent="-223520"/>
            <a:r>
              <a:rPr lang="en-US" sz="1800" dirty="0">
                <a:latin typeface="Calibri"/>
                <a:cs typeface="Calibri"/>
              </a:rPr>
              <a:t>See if COVID-19 vaccination is recommended for you.</a:t>
            </a:r>
          </a:p>
        </p:txBody>
      </p:sp>
      <p:sp>
        <p:nvSpPr>
          <p:cNvPr id="4" name="Text Placeholder 2">
            <a:extLst>
              <a:ext uri="{FF2B5EF4-FFF2-40B4-BE49-F238E27FC236}">
                <a16:creationId xmlns:a16="http://schemas.microsoft.com/office/drawing/2014/main" id="{DEAE7FF0-B550-4421-9CBD-C3F33044FDD1}"/>
              </a:ext>
            </a:extLst>
          </p:cNvPr>
          <p:cNvSpPr txBox="1">
            <a:spLocks/>
          </p:cNvSpPr>
          <p:nvPr/>
        </p:nvSpPr>
        <p:spPr bwMode="auto">
          <a:xfrm>
            <a:off x="3308684" y="1158875"/>
            <a:ext cx="2622884" cy="3195411"/>
          </a:xfrm>
          <a:prstGeom prst="rect">
            <a:avLst/>
          </a:pr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Clr>
                <a:srgbClr val="005DAA"/>
              </a:buClr>
              <a:buFont typeface="Wingdings" panose="05000000000000000000" pitchFamily="2" charset="2"/>
              <a:buChar char="§"/>
              <a:defRPr sz="2000" kern="1200">
                <a:solidFill>
                  <a:srgbClr val="2D2D2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532E63"/>
              </a:buClr>
              <a:buFont typeface="Arial" panose="020B0604020202020204" pitchFamily="34" charset="0"/>
              <a:buChar char="–"/>
              <a:defRPr sz="2000" kern="1200">
                <a:solidFill>
                  <a:srgbClr val="2D2D2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9A3B26"/>
              </a:buClr>
              <a:buFont typeface="Arial" panose="020B0604020202020204" pitchFamily="34" charset="0"/>
              <a:buChar char="•"/>
              <a:defRPr sz="2000" kern="1200">
                <a:solidFill>
                  <a:srgbClr val="2D2D2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9870" indent="-229870"/>
            <a:r>
              <a:rPr lang="en-US" b="1" dirty="0"/>
              <a:t>During</a:t>
            </a:r>
            <a:endParaRPr lang="en-US" dirty="0"/>
          </a:p>
          <a:p>
            <a:pPr marL="457200" lvl="1" indent="-223520"/>
            <a:r>
              <a:rPr lang="en-US" sz="1800" dirty="0">
                <a:latin typeface="Calibri"/>
                <a:cs typeface="Calibri"/>
              </a:rPr>
              <a:t>Read the fact sheet that tells you about the specific COVID-19 vaccine you receive.</a:t>
            </a:r>
            <a:endParaRPr lang="en-US" sz="1800" dirty="0">
              <a:cs typeface="Calibri" panose="020F0502020204030204" pitchFamily="34" charset="0"/>
            </a:endParaRPr>
          </a:p>
          <a:p>
            <a:pPr marL="457200" lvl="1" indent="-223520"/>
            <a:r>
              <a:rPr lang="en-US" sz="1800" dirty="0">
                <a:latin typeface="Calibri"/>
                <a:cs typeface="Calibri"/>
              </a:rPr>
              <a:t>Receive a vaccination record card. </a:t>
            </a:r>
          </a:p>
        </p:txBody>
      </p:sp>
      <p:sp>
        <p:nvSpPr>
          <p:cNvPr id="5" name="Text Placeholder 2">
            <a:extLst>
              <a:ext uri="{FF2B5EF4-FFF2-40B4-BE49-F238E27FC236}">
                <a16:creationId xmlns:a16="http://schemas.microsoft.com/office/drawing/2014/main" id="{6B23A037-8295-434C-98F6-22369E778703}"/>
              </a:ext>
            </a:extLst>
          </p:cNvPr>
          <p:cNvSpPr txBox="1">
            <a:spLocks/>
          </p:cNvSpPr>
          <p:nvPr/>
        </p:nvSpPr>
        <p:spPr bwMode="auto">
          <a:xfrm>
            <a:off x="6160168" y="1158875"/>
            <a:ext cx="2622884" cy="3195411"/>
          </a:xfrm>
          <a:prstGeom prst="rect">
            <a:avLst/>
          </a:pr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Clr>
                <a:srgbClr val="005DAA"/>
              </a:buClr>
              <a:buFont typeface="Wingdings" panose="05000000000000000000" pitchFamily="2" charset="2"/>
              <a:buChar char="§"/>
              <a:defRPr sz="2000" kern="1200">
                <a:solidFill>
                  <a:srgbClr val="2D2D2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532E63"/>
              </a:buClr>
              <a:buFont typeface="Arial" panose="020B0604020202020204" pitchFamily="34" charset="0"/>
              <a:buChar char="–"/>
              <a:defRPr sz="2000" kern="1200">
                <a:solidFill>
                  <a:srgbClr val="2D2D2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9A3B26"/>
              </a:buClr>
              <a:buFont typeface="Arial" panose="020B0604020202020204" pitchFamily="34" charset="0"/>
              <a:buChar char="•"/>
              <a:defRPr sz="2000" kern="1200">
                <a:solidFill>
                  <a:srgbClr val="2D2D2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9870" indent="-229870"/>
            <a:r>
              <a:rPr lang="en-US" b="1" dirty="0">
                <a:latin typeface="Calibri"/>
                <a:cs typeface="Calibri"/>
              </a:rPr>
              <a:t>After</a:t>
            </a:r>
            <a:endParaRPr lang="en-US" dirty="0">
              <a:latin typeface="Calibri"/>
              <a:cs typeface="Calibri"/>
            </a:endParaRPr>
          </a:p>
          <a:p>
            <a:pPr marL="457200" lvl="1" indent="-223520"/>
            <a:r>
              <a:rPr lang="en-US" sz="1800" dirty="0">
                <a:latin typeface="Calibri"/>
                <a:cs typeface="Calibri"/>
              </a:rPr>
              <a:t>With most COVID-19 vaccines, you will need two shots.</a:t>
            </a:r>
          </a:p>
          <a:p>
            <a:pPr marL="457200" lvl="1" indent="-223520"/>
            <a:r>
              <a:rPr lang="en-US" sz="1800" dirty="0">
                <a:latin typeface="Calibri"/>
                <a:cs typeface="Calibri"/>
              </a:rPr>
              <a:t>Expect some side effects.</a:t>
            </a:r>
          </a:p>
          <a:p>
            <a:pPr marL="457200" lvl="1" indent="-223520"/>
            <a:r>
              <a:rPr lang="en-US" sz="1800" dirty="0">
                <a:latin typeface="Calibri"/>
                <a:cs typeface="Calibri"/>
              </a:rPr>
              <a:t>Enroll in v-safe.</a:t>
            </a:r>
          </a:p>
          <a:p>
            <a:pPr marL="457200" lvl="1" indent="-223520"/>
            <a:r>
              <a:rPr lang="en-US" sz="1800" dirty="0">
                <a:latin typeface="Calibri"/>
                <a:cs typeface="Calibri"/>
              </a:rPr>
              <a:t>Continue using all the measures to protect yourself.</a:t>
            </a:r>
            <a:endParaRPr lang="en-US" sz="1600" dirty="0">
              <a:latin typeface="Calibri"/>
              <a:cs typeface="Calibri"/>
            </a:endParaRPr>
          </a:p>
        </p:txBody>
      </p:sp>
    </p:spTree>
    <p:extLst>
      <p:ext uri="{BB962C8B-B14F-4D97-AF65-F5344CB8AC3E}">
        <p14:creationId xmlns:p14="http://schemas.microsoft.com/office/powerpoint/2010/main" val="284296369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3CD2F-9112-4052-AB1D-A7A47787FF81}"/>
              </a:ext>
            </a:extLst>
          </p:cNvPr>
          <p:cNvSpPr>
            <a:spLocks noGrp="1"/>
          </p:cNvSpPr>
          <p:nvPr>
            <p:ph type="title"/>
          </p:nvPr>
        </p:nvSpPr>
        <p:spPr/>
        <p:txBody>
          <a:bodyPr/>
          <a:lstStyle/>
          <a:p>
            <a:r>
              <a:rPr lang="en-US" sz="2600" dirty="0"/>
              <a:t>What we know about COVID-19</a:t>
            </a:r>
          </a:p>
        </p:txBody>
      </p:sp>
      <p:sp>
        <p:nvSpPr>
          <p:cNvPr id="3" name="Text Placeholder 2">
            <a:extLst>
              <a:ext uri="{FF2B5EF4-FFF2-40B4-BE49-F238E27FC236}">
                <a16:creationId xmlns:a16="http://schemas.microsoft.com/office/drawing/2014/main" id="{AB5E598E-DD9A-4D44-B260-AE8D1AF21BE2}"/>
              </a:ext>
            </a:extLst>
          </p:cNvPr>
          <p:cNvSpPr>
            <a:spLocks noGrp="1"/>
          </p:cNvSpPr>
          <p:nvPr>
            <p:ph type="body" sz="quarter" idx="10"/>
          </p:nvPr>
        </p:nvSpPr>
        <p:spPr/>
        <p:txBody>
          <a:bodyPr/>
          <a:lstStyle/>
          <a:p>
            <a:pPr marL="229870" indent="-229870"/>
            <a:r>
              <a:rPr lang="en-US" dirty="0">
                <a:latin typeface="Calibri"/>
                <a:cs typeface="Calibri"/>
              </a:rPr>
              <a:t>Infection with SARS-CoV-2, the virus that causes COVID-19, can result in a range of illnesses, from mild symptoms to severe illness and death.</a:t>
            </a:r>
          </a:p>
          <a:p>
            <a:pPr marL="229870" indent="-229870"/>
            <a:r>
              <a:rPr lang="en-US" dirty="0">
                <a:latin typeface="Calibri"/>
                <a:cs typeface="Calibri"/>
              </a:rPr>
              <a:t>We don’t know how SARS-CoV-2 will affect each person.</a:t>
            </a:r>
          </a:p>
          <a:p>
            <a:pPr marL="229870" indent="-229870"/>
            <a:r>
              <a:rPr lang="en-US" dirty="0">
                <a:latin typeface="Calibri"/>
                <a:cs typeface="Calibri"/>
              </a:rPr>
              <a:t>Some people are more likely than others to become severely ill, such as older adults (65+ years) or people with certain medical conditions. </a:t>
            </a:r>
            <a:endParaRPr lang="en-US" dirty="0">
              <a:cs typeface="Calibri"/>
            </a:endParaRPr>
          </a:p>
          <a:p>
            <a:pPr marL="229870" indent="-229870"/>
            <a:endParaRPr lang="en-US" dirty="0">
              <a:cs typeface="Calibri" panose="020F0502020204030204" pitchFamily="34" charset="0"/>
            </a:endParaRPr>
          </a:p>
        </p:txBody>
      </p:sp>
      <p:pic>
        <p:nvPicPr>
          <p:cNvPr id="1028" name="Picture 4" descr="A girl looking ill, sits on a sofa with a blanket. ">
            <a:extLst>
              <a:ext uri="{FF2B5EF4-FFF2-40B4-BE49-F238E27FC236}">
                <a16:creationId xmlns:a16="http://schemas.microsoft.com/office/drawing/2014/main" id="{ED289852-3EBC-45FE-9CA1-A577FA2BF76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70560" y="3387366"/>
            <a:ext cx="1921056" cy="12807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 A picture of someone sitting in a hospital bed.">
            <a:extLst>
              <a:ext uri="{FF2B5EF4-FFF2-40B4-BE49-F238E27FC236}">
                <a16:creationId xmlns:a16="http://schemas.microsoft.com/office/drawing/2014/main" id="{D86AB1FB-0B82-4691-A629-B8223021DF6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358" r="12696"/>
          <a:stretch/>
        </p:blipFill>
        <p:spPr>
          <a:xfrm>
            <a:off x="2805444" y="3387366"/>
            <a:ext cx="1915883" cy="1283978"/>
          </a:xfrm>
          <a:prstGeom prst="rect">
            <a:avLst/>
          </a:prstGeom>
        </p:spPr>
      </p:pic>
      <p:pic>
        <p:nvPicPr>
          <p:cNvPr id="5" name="Picture 4" descr="An older female patient with a mask on speaking with her healthcare provider, who also has a mask on">
            <a:extLst>
              <a:ext uri="{FF2B5EF4-FFF2-40B4-BE49-F238E27FC236}">
                <a16:creationId xmlns:a16="http://schemas.microsoft.com/office/drawing/2014/main" id="{71B79525-8655-4DD6-A64D-E81E728A0B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5155" y="3380815"/>
            <a:ext cx="1915883" cy="1283978"/>
          </a:xfrm>
          <a:prstGeom prst="rect">
            <a:avLst/>
          </a:prstGeom>
        </p:spPr>
      </p:pic>
      <p:pic>
        <p:nvPicPr>
          <p:cNvPr id="7" name="Picture 6" descr="A pregnant woman with a mask on sitting in a field.">
            <a:extLst>
              <a:ext uri="{FF2B5EF4-FFF2-40B4-BE49-F238E27FC236}">
                <a16:creationId xmlns:a16="http://schemas.microsoft.com/office/drawing/2014/main" id="{E690FF96-F2E5-47D9-9A2B-A9A920D93901}"/>
              </a:ext>
            </a:extLst>
          </p:cNvPr>
          <p:cNvPicPr>
            <a:picLocks noChangeAspect="1"/>
          </p:cNvPicPr>
          <p:nvPr/>
        </p:nvPicPr>
        <p:blipFill rotWithShape="1">
          <a:blip r:embed="rId6">
            <a:extLst>
              <a:ext uri="{28A0092B-C50C-407E-A947-70E740481C1C}">
                <a14:useLocalDpi xmlns:a14="http://schemas.microsoft.com/office/drawing/2010/main" val="0"/>
              </a:ext>
            </a:extLst>
          </a:blip>
          <a:srcRect b="26457"/>
          <a:stretch/>
        </p:blipFill>
        <p:spPr>
          <a:xfrm>
            <a:off x="7064866" y="3380815"/>
            <a:ext cx="1312762" cy="1287254"/>
          </a:xfrm>
          <a:prstGeom prst="rect">
            <a:avLst/>
          </a:prstGeom>
        </p:spPr>
      </p:pic>
    </p:spTree>
    <p:extLst>
      <p:ext uri="{BB962C8B-B14F-4D97-AF65-F5344CB8AC3E}">
        <p14:creationId xmlns:p14="http://schemas.microsoft.com/office/powerpoint/2010/main" val="127080227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FFBF6-E0DD-493E-8C31-7339B75634D4}"/>
              </a:ext>
            </a:extLst>
          </p:cNvPr>
          <p:cNvSpPr>
            <a:spLocks noGrp="1"/>
          </p:cNvSpPr>
          <p:nvPr>
            <p:ph type="title"/>
          </p:nvPr>
        </p:nvSpPr>
        <p:spPr/>
        <p:txBody>
          <a:bodyPr lIns="91440" tIns="45720" rIns="91440" bIns="45720" anchor="b" anchorCtr="0"/>
          <a:lstStyle/>
          <a:p>
            <a:r>
              <a:rPr lang="en-US">
                <a:latin typeface="Calibri"/>
                <a:cs typeface="Calibri"/>
              </a:rPr>
              <a:t>Protect yourself, your family, friends, coworkers, patients, and community. Get vaccinated. </a:t>
            </a:r>
            <a:endParaRPr lang="en-US"/>
          </a:p>
        </p:txBody>
      </p:sp>
      <p:sp>
        <p:nvSpPr>
          <p:cNvPr id="3" name="Text Placeholder 2">
            <a:extLst>
              <a:ext uri="{FF2B5EF4-FFF2-40B4-BE49-F238E27FC236}">
                <a16:creationId xmlns:a16="http://schemas.microsoft.com/office/drawing/2014/main" id="{70BD5345-CC80-45FB-9070-7D6D099801A3}"/>
              </a:ext>
            </a:extLst>
          </p:cNvPr>
          <p:cNvSpPr>
            <a:spLocks noGrp="1"/>
          </p:cNvSpPr>
          <p:nvPr>
            <p:ph type="body" sz="quarter" idx="10"/>
          </p:nvPr>
        </p:nvSpPr>
        <p:spPr>
          <a:xfrm>
            <a:off x="457200" y="1262743"/>
            <a:ext cx="8153400" cy="3483147"/>
          </a:xfrm>
        </p:spPr>
        <p:txBody>
          <a:bodyPr/>
          <a:lstStyle/>
          <a:p>
            <a:pPr marL="229870" indent="-229870"/>
            <a:r>
              <a:rPr lang="en-US" dirty="0">
                <a:latin typeface="Calibri"/>
                <a:cs typeface="Calibri"/>
              </a:rPr>
              <a:t>Choose to get vaccinated yourself when it is available to you.</a:t>
            </a:r>
          </a:p>
          <a:p>
            <a:pPr marL="229870" indent="-229870"/>
            <a:r>
              <a:rPr lang="en-US" dirty="0">
                <a:latin typeface="Calibri"/>
                <a:cs typeface="Calibri"/>
              </a:rPr>
              <a:t>Participate in </a:t>
            </a:r>
            <a:r>
              <a:rPr lang="en-US" b="1" dirty="0">
                <a:latin typeface="Calibri"/>
                <a:cs typeface="Calibri"/>
              </a:rPr>
              <a:t>v-safe</a:t>
            </a:r>
            <a:r>
              <a:rPr lang="en-US" dirty="0">
                <a:latin typeface="Calibri"/>
                <a:cs typeface="Calibri"/>
              </a:rPr>
              <a:t> and help CDC monitor for any health effects after vaccination.</a:t>
            </a:r>
          </a:p>
          <a:p>
            <a:pPr marL="229870" indent="-229870"/>
            <a:r>
              <a:rPr lang="en-US" dirty="0">
                <a:latin typeface="Calibri"/>
                <a:cs typeface="Calibri"/>
              </a:rPr>
              <a:t>Share your experience with coworkers, friends, and family. </a:t>
            </a:r>
          </a:p>
          <a:p>
            <a:pPr marL="229870" indent="-229870"/>
            <a:r>
              <a:rPr lang="en-US" dirty="0">
                <a:latin typeface="Calibri"/>
                <a:cs typeface="Calibri"/>
              </a:rPr>
              <a:t>Know the basics about the COVID-19 vaccine. </a:t>
            </a:r>
          </a:p>
          <a:p>
            <a:pPr marL="0" indent="228600">
              <a:spcBef>
                <a:spcPts val="0"/>
              </a:spcBef>
              <a:buNone/>
            </a:pPr>
            <a:r>
              <a:rPr lang="en-US" dirty="0">
                <a:latin typeface="Calibri"/>
                <a:cs typeface="Calibri"/>
              </a:rPr>
              <a:t>Help answer questions from your family </a:t>
            </a:r>
          </a:p>
          <a:p>
            <a:pPr marL="0" indent="228600">
              <a:spcBef>
                <a:spcPts val="0"/>
              </a:spcBef>
              <a:buNone/>
            </a:pPr>
            <a:r>
              <a:rPr lang="en-US" dirty="0">
                <a:latin typeface="Calibri"/>
                <a:cs typeface="Calibri"/>
              </a:rPr>
              <a:t>and friends. </a:t>
            </a:r>
            <a:endParaRPr lang="en-US" dirty="0">
              <a:cs typeface="Calibri"/>
            </a:endParaRPr>
          </a:p>
          <a:p>
            <a:pPr marL="229870" indent="-229870"/>
            <a:r>
              <a:rPr lang="en-US" dirty="0">
                <a:latin typeface="Calibri"/>
                <a:cs typeface="Calibri"/>
              </a:rPr>
              <a:t>Visibly show you received a vaccine, such as </a:t>
            </a:r>
          </a:p>
          <a:p>
            <a:pPr marL="0" indent="228600">
              <a:spcBef>
                <a:spcPts val="0"/>
              </a:spcBef>
              <a:buNone/>
            </a:pPr>
            <a:r>
              <a:rPr lang="en-US" dirty="0">
                <a:latin typeface="Calibri"/>
                <a:cs typeface="Calibri"/>
              </a:rPr>
              <a:t>by wearing a sticker or button.</a:t>
            </a:r>
          </a:p>
          <a:p>
            <a:pPr marL="0" indent="0">
              <a:buNone/>
            </a:pPr>
            <a:endParaRPr lang="en-US" dirty="0">
              <a:cs typeface="Calibri"/>
            </a:endParaRPr>
          </a:p>
        </p:txBody>
      </p:sp>
      <p:grpSp>
        <p:nvGrpSpPr>
          <p:cNvPr id="4" name="Group 3" descr="Older man pointing to a vaccination bandaid on his upper arm">
            <a:extLst>
              <a:ext uri="{FF2B5EF4-FFF2-40B4-BE49-F238E27FC236}">
                <a16:creationId xmlns:a16="http://schemas.microsoft.com/office/drawing/2014/main" id="{CE02E036-5DE0-4BBA-84EC-4BC0740F79F6}"/>
              </a:ext>
            </a:extLst>
          </p:cNvPr>
          <p:cNvGrpSpPr/>
          <p:nvPr/>
        </p:nvGrpSpPr>
        <p:grpSpPr>
          <a:xfrm>
            <a:off x="5995825" y="2571750"/>
            <a:ext cx="2941346" cy="2470127"/>
            <a:chOff x="5599884" y="2464526"/>
            <a:chExt cx="3097767" cy="2548092"/>
          </a:xfrm>
        </p:grpSpPr>
        <p:pic>
          <p:nvPicPr>
            <p:cNvPr id="5" name="Picture 4">
              <a:extLst>
                <a:ext uri="{FF2B5EF4-FFF2-40B4-BE49-F238E27FC236}">
                  <a16:creationId xmlns:a16="http://schemas.microsoft.com/office/drawing/2014/main" id="{E598639D-0766-43AF-973C-4DAEE8810EE6}"/>
                </a:ext>
              </a:extLst>
            </p:cNvPr>
            <p:cNvPicPr>
              <a:picLocks noChangeAspect="1"/>
            </p:cNvPicPr>
            <p:nvPr/>
          </p:nvPicPr>
          <p:blipFill rotWithShape="1">
            <a:blip r:embed="rId3"/>
            <a:srcRect r="10159"/>
            <a:stretch/>
          </p:blipFill>
          <p:spPr>
            <a:xfrm>
              <a:off x="5599884" y="2631368"/>
              <a:ext cx="3097767" cy="2381250"/>
            </a:xfrm>
            <a:prstGeom prst="rect">
              <a:avLst/>
            </a:prstGeom>
          </p:spPr>
        </p:pic>
        <p:sp>
          <p:nvSpPr>
            <p:cNvPr id="6" name="Rectangle 5">
              <a:extLst>
                <a:ext uri="{FF2B5EF4-FFF2-40B4-BE49-F238E27FC236}">
                  <a16:creationId xmlns:a16="http://schemas.microsoft.com/office/drawing/2014/main" id="{5D4E82AB-61A0-4227-95C4-1573CC4A8CDA}"/>
                </a:ext>
              </a:extLst>
            </p:cNvPr>
            <p:cNvSpPr/>
            <p:nvPr/>
          </p:nvSpPr>
          <p:spPr>
            <a:xfrm>
              <a:off x="7924800" y="2464526"/>
              <a:ext cx="772851" cy="128886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20A2FCA-808E-4065-AE93-BF3660201163}"/>
                </a:ext>
              </a:extLst>
            </p:cNvPr>
            <p:cNvSpPr/>
            <p:nvPr/>
          </p:nvSpPr>
          <p:spPr>
            <a:xfrm>
              <a:off x="5599884" y="2606586"/>
              <a:ext cx="1062172" cy="91167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3525464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CC8A5-8C5D-4CD5-9D77-941FEA7F3FCA}"/>
              </a:ext>
            </a:extLst>
          </p:cNvPr>
          <p:cNvSpPr>
            <a:spLocks noGrp="1"/>
          </p:cNvSpPr>
          <p:nvPr>
            <p:ph type="title"/>
          </p:nvPr>
        </p:nvSpPr>
        <p:spPr>
          <a:xfrm>
            <a:off x="457199" y="204723"/>
            <a:ext cx="8229600" cy="689591"/>
          </a:xfrm>
        </p:spPr>
        <p:txBody>
          <a:bodyPr/>
          <a:lstStyle/>
          <a:p>
            <a:r>
              <a:rPr lang="en-US" dirty="0"/>
              <a:t>Learn more!</a:t>
            </a:r>
          </a:p>
        </p:txBody>
      </p:sp>
      <p:pic>
        <p:nvPicPr>
          <p:cNvPr id="4" name="Picture 3" descr="Screenshot of the CDC website">
            <a:extLst>
              <a:ext uri="{FF2B5EF4-FFF2-40B4-BE49-F238E27FC236}">
                <a16:creationId xmlns:a16="http://schemas.microsoft.com/office/drawing/2014/main" id="{AC9DCE61-516F-44F4-86E5-DBDB49379949}"/>
              </a:ext>
            </a:extLst>
          </p:cNvPr>
          <p:cNvPicPr>
            <a:picLocks noChangeAspect="1"/>
          </p:cNvPicPr>
          <p:nvPr/>
        </p:nvPicPr>
        <p:blipFill>
          <a:blip r:embed="rId3"/>
          <a:stretch>
            <a:fillRect/>
          </a:stretch>
        </p:blipFill>
        <p:spPr>
          <a:xfrm>
            <a:off x="1719943" y="1138347"/>
            <a:ext cx="6100583" cy="37356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DFE62C7F-AFC5-41AF-BB0C-CE4817A633A2}"/>
              </a:ext>
            </a:extLst>
          </p:cNvPr>
          <p:cNvSpPr txBox="1"/>
          <p:nvPr/>
        </p:nvSpPr>
        <p:spPr>
          <a:xfrm>
            <a:off x="2973023" y="4626220"/>
            <a:ext cx="5918887" cy="307777"/>
          </a:xfrm>
          <a:prstGeom prst="rect">
            <a:avLst/>
          </a:prstGeom>
          <a:solidFill>
            <a:srgbClr val="006A71"/>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1400" b="1">
                <a:solidFill>
                  <a:schemeClr val="bg2"/>
                </a:solidFill>
                <a:latin typeface="Calibri" panose="020F0502020204030204" pitchFamily="34" charset="0"/>
                <a:cs typeface="Calibri" panose="020F0502020204030204" pitchFamily="34" charset="0"/>
              </a:rPr>
              <a:t>https://www.cdc.gov/coronavirus/2019-ncov/vaccines/index.html</a:t>
            </a:r>
          </a:p>
        </p:txBody>
      </p:sp>
    </p:spTree>
    <p:extLst>
      <p:ext uri="{BB962C8B-B14F-4D97-AF65-F5344CB8AC3E}">
        <p14:creationId xmlns:p14="http://schemas.microsoft.com/office/powerpoint/2010/main" val="2315863378"/>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6015844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9C410-F886-4060-A9AB-931DDA9A9EE6}"/>
              </a:ext>
            </a:extLst>
          </p:cNvPr>
          <p:cNvSpPr>
            <a:spLocks noGrp="1"/>
          </p:cNvSpPr>
          <p:nvPr>
            <p:ph type="title"/>
          </p:nvPr>
        </p:nvSpPr>
        <p:spPr/>
        <p:txBody>
          <a:bodyPr lIns="91440" tIns="45720" rIns="91440" bIns="45720" anchor="b" anchorCtr="0"/>
          <a:lstStyle/>
          <a:p>
            <a:r>
              <a:rPr lang="en-US" sz="2600" dirty="0">
                <a:latin typeface="Calibri"/>
                <a:cs typeface="Calibri"/>
              </a:rPr>
              <a:t>How to prevent COVID-19</a:t>
            </a:r>
          </a:p>
        </p:txBody>
      </p:sp>
      <p:sp>
        <p:nvSpPr>
          <p:cNvPr id="3" name="Text Placeholder 2">
            <a:extLst>
              <a:ext uri="{FF2B5EF4-FFF2-40B4-BE49-F238E27FC236}">
                <a16:creationId xmlns:a16="http://schemas.microsoft.com/office/drawing/2014/main" id="{E8B389E9-146B-4FE1-A04A-3BEC7A3D5D82}"/>
              </a:ext>
            </a:extLst>
          </p:cNvPr>
          <p:cNvSpPr>
            <a:spLocks noGrp="1"/>
          </p:cNvSpPr>
          <p:nvPr>
            <p:ph type="body" sz="quarter" idx="10"/>
          </p:nvPr>
        </p:nvSpPr>
        <p:spPr>
          <a:xfrm>
            <a:off x="566058" y="1158875"/>
            <a:ext cx="5950400" cy="3341688"/>
          </a:xfrm>
        </p:spPr>
        <p:txBody>
          <a:bodyPr/>
          <a:lstStyle/>
          <a:p>
            <a:pPr marL="229870" indent="-229870">
              <a:spcBef>
                <a:spcPts val="480"/>
              </a:spcBef>
              <a:buClr>
                <a:srgbClr val="006A71"/>
              </a:buClr>
              <a:buSzPct val="100000"/>
            </a:pPr>
            <a:r>
              <a:rPr lang="en-US">
                <a:solidFill>
                  <a:srgbClr val="000000"/>
                </a:solidFill>
                <a:latin typeface="Calibri"/>
                <a:cs typeface="Calibri"/>
              </a:rPr>
              <a:t>Wear a mask that covers your mouth and nose.</a:t>
            </a:r>
            <a:endParaRPr lang="en-US">
              <a:latin typeface="Calibri"/>
              <a:cs typeface="Calibri"/>
            </a:endParaRPr>
          </a:p>
          <a:p>
            <a:pPr marL="229870" indent="-229870">
              <a:spcBef>
                <a:spcPts val="480"/>
              </a:spcBef>
              <a:buClr>
                <a:srgbClr val="006A71"/>
              </a:buClr>
              <a:buSzPct val="100000"/>
            </a:pPr>
            <a:r>
              <a:rPr lang="en-US">
                <a:solidFill>
                  <a:srgbClr val="000000"/>
                </a:solidFill>
                <a:latin typeface="Calibri"/>
                <a:cs typeface="Calibri"/>
              </a:rPr>
              <a:t>Avoid close contact with others. Stay at least 6 feet (about 2 arms’ length) from other people.</a:t>
            </a:r>
          </a:p>
          <a:p>
            <a:pPr marL="229870" indent="-229870">
              <a:spcBef>
                <a:spcPts val="480"/>
              </a:spcBef>
              <a:buClr>
                <a:srgbClr val="006A71"/>
              </a:buClr>
              <a:buSzPct val="100000"/>
            </a:pPr>
            <a:r>
              <a:rPr lang="en-US">
                <a:solidFill>
                  <a:srgbClr val="000000"/>
                </a:solidFill>
                <a:latin typeface="Calibri"/>
                <a:cs typeface="Calibri"/>
              </a:rPr>
              <a:t>Avoid touching your eyes, nose, and mouth with unwashed hands.</a:t>
            </a:r>
          </a:p>
          <a:p>
            <a:pPr marL="229870" indent="-229870">
              <a:spcBef>
                <a:spcPts val="480"/>
              </a:spcBef>
              <a:buClr>
                <a:srgbClr val="006A71"/>
              </a:buClr>
              <a:buSzPct val="100000"/>
            </a:pPr>
            <a:r>
              <a:rPr lang="en-US">
                <a:solidFill>
                  <a:srgbClr val="000000"/>
                </a:solidFill>
                <a:latin typeface="Calibri"/>
                <a:cs typeface="Calibri"/>
              </a:rPr>
              <a:t>Clean and disinfect frequently touched surfaces daily.</a:t>
            </a:r>
          </a:p>
          <a:p>
            <a:pPr marL="229870" indent="-229870">
              <a:spcBef>
                <a:spcPts val="480"/>
              </a:spcBef>
              <a:buClr>
                <a:srgbClr val="006A71"/>
              </a:buClr>
              <a:buSzPct val="100000"/>
            </a:pPr>
            <a:r>
              <a:rPr lang="en-US">
                <a:solidFill>
                  <a:srgbClr val="000000"/>
                </a:solidFill>
                <a:latin typeface="Calibri"/>
                <a:cs typeface="Calibri"/>
              </a:rPr>
              <a:t>Wash hands often with soap and water.</a:t>
            </a:r>
          </a:p>
          <a:p>
            <a:pPr marL="229870" indent="-229870">
              <a:spcBef>
                <a:spcPts val="480"/>
              </a:spcBef>
              <a:buClr>
                <a:srgbClr val="006A71"/>
              </a:buClr>
              <a:buSzPct val="100000"/>
            </a:pPr>
            <a:r>
              <a:rPr lang="en-US">
                <a:solidFill>
                  <a:srgbClr val="000000"/>
                </a:solidFill>
                <a:latin typeface="Calibri"/>
                <a:cs typeface="Calibri"/>
              </a:rPr>
              <a:t>Use an alcohol-based hand sanitizer with at least 60% alcohol if soap and water are not available.</a:t>
            </a:r>
          </a:p>
          <a:p>
            <a:pPr marL="229870" indent="-229870">
              <a:spcBef>
                <a:spcPts val="0"/>
              </a:spcBef>
              <a:buClr>
                <a:srgbClr val="006A71"/>
              </a:buClr>
              <a:buSzPct val="100000"/>
            </a:pPr>
            <a:endParaRPr lang="en-US">
              <a:cs typeface="Calibri" panose="020F0502020204030204" pitchFamily="34" charset="0"/>
            </a:endParaRPr>
          </a:p>
          <a:p>
            <a:pPr marL="229870" indent="-229870"/>
            <a:endParaRPr lang="en-US">
              <a:cs typeface="Calibri" panose="020F0502020204030204" pitchFamily="34" charset="0"/>
            </a:endParaRPr>
          </a:p>
        </p:txBody>
      </p:sp>
      <p:pic>
        <p:nvPicPr>
          <p:cNvPr id="1026" name="Picture 2" descr="A doctor washing his hands.">
            <a:extLst>
              <a:ext uri="{FF2B5EF4-FFF2-40B4-BE49-F238E27FC236}">
                <a16:creationId xmlns:a16="http://schemas.microsoft.com/office/drawing/2014/main" id="{60DE8E20-FA9F-4A6E-BE4E-62E387975E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5908" y="1209007"/>
            <a:ext cx="2216495" cy="3034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7086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9375B-80D2-484E-BCFE-AB0FB77257DC}"/>
              </a:ext>
            </a:extLst>
          </p:cNvPr>
          <p:cNvSpPr>
            <a:spLocks noGrp="1"/>
          </p:cNvSpPr>
          <p:nvPr>
            <p:ph type="title"/>
          </p:nvPr>
        </p:nvSpPr>
        <p:spPr/>
        <p:txBody>
          <a:bodyPr lIns="91440" tIns="45720" rIns="91440" bIns="45720" anchor="b" anchorCtr="0"/>
          <a:lstStyle/>
          <a:p>
            <a:r>
              <a:rPr lang="en-US" sz="2600">
                <a:latin typeface="Calibri"/>
                <a:cs typeface="Calibri"/>
              </a:rPr>
              <a:t>Adding new measures for prevention: COVID-19 vaccines</a:t>
            </a:r>
          </a:p>
        </p:txBody>
      </p:sp>
      <p:sp>
        <p:nvSpPr>
          <p:cNvPr id="3" name="Text Placeholder 2">
            <a:extLst>
              <a:ext uri="{FF2B5EF4-FFF2-40B4-BE49-F238E27FC236}">
                <a16:creationId xmlns:a16="http://schemas.microsoft.com/office/drawing/2014/main" id="{EB916E38-3AA7-4AAB-8FF6-839EF1506DCA}"/>
              </a:ext>
            </a:extLst>
          </p:cNvPr>
          <p:cNvSpPr>
            <a:spLocks noGrp="1"/>
          </p:cNvSpPr>
          <p:nvPr>
            <p:ph type="body" sz="quarter" idx="10"/>
          </p:nvPr>
        </p:nvSpPr>
        <p:spPr>
          <a:xfrm>
            <a:off x="457200" y="1158875"/>
            <a:ext cx="8392886" cy="3341688"/>
          </a:xfrm>
        </p:spPr>
        <p:txBody>
          <a:bodyPr/>
          <a:lstStyle/>
          <a:p>
            <a:pPr marL="229870" indent="-229870"/>
            <a:r>
              <a:rPr lang="en-US" sz="1800" dirty="0">
                <a:latin typeface="Calibri"/>
                <a:cs typeface="Calibri"/>
              </a:rPr>
              <a:t>Multiple COVID-19 vaccines are in development, several of which are in large scale (Phase 3) trials.</a:t>
            </a:r>
          </a:p>
          <a:p>
            <a:pPr marL="229870" indent="-229870"/>
            <a:r>
              <a:rPr lang="en-US" sz="1800" dirty="0">
                <a:latin typeface="Calibri"/>
                <a:cs typeface="Calibri"/>
              </a:rPr>
              <a:t>FDA’s Emergency Use Authorization is a process that helps facilitate the availability and use of medicines and vaccines </a:t>
            </a:r>
          </a:p>
          <a:p>
            <a:pPr marL="0" indent="228600">
              <a:spcBef>
                <a:spcPts val="0"/>
              </a:spcBef>
              <a:buNone/>
            </a:pPr>
            <a:r>
              <a:rPr lang="en-US" sz="1800" dirty="0">
                <a:latin typeface="Calibri"/>
                <a:cs typeface="Calibri"/>
              </a:rPr>
              <a:t>during public health emergencies, </a:t>
            </a:r>
          </a:p>
          <a:p>
            <a:pPr marL="0" indent="228600">
              <a:spcBef>
                <a:spcPts val="0"/>
              </a:spcBef>
              <a:buNone/>
            </a:pPr>
            <a:r>
              <a:rPr lang="en-US" sz="1800" dirty="0">
                <a:latin typeface="Calibri"/>
                <a:cs typeface="Calibri"/>
              </a:rPr>
              <a:t>such as the current COVID-19 </a:t>
            </a:r>
          </a:p>
          <a:p>
            <a:pPr marL="0" indent="228600">
              <a:spcBef>
                <a:spcPts val="0"/>
              </a:spcBef>
              <a:buNone/>
            </a:pPr>
            <a:r>
              <a:rPr lang="en-US" sz="1800" dirty="0">
                <a:latin typeface="Calibri"/>
                <a:cs typeface="Calibri"/>
              </a:rPr>
              <a:t>pandemic.</a:t>
            </a:r>
          </a:p>
          <a:p>
            <a:pPr marL="229870" indent="-229870"/>
            <a:r>
              <a:rPr lang="en-US" sz="1800" dirty="0"/>
              <a:t>COVID-19 vaccines are being held </a:t>
            </a:r>
          </a:p>
          <a:p>
            <a:pPr marL="0" indent="228600">
              <a:spcBef>
                <a:spcPts val="0"/>
              </a:spcBef>
              <a:buNone/>
            </a:pPr>
            <a:r>
              <a:rPr lang="en-US" sz="1800" dirty="0"/>
              <a:t>to the </a:t>
            </a:r>
            <a:r>
              <a:rPr lang="en-US" sz="1800" b="1" dirty="0"/>
              <a:t>same safety standards</a:t>
            </a:r>
            <a:r>
              <a:rPr lang="en-US" sz="1800" dirty="0"/>
              <a:t> as </a:t>
            </a:r>
          </a:p>
          <a:p>
            <a:pPr marL="0" indent="228600">
              <a:spcBef>
                <a:spcPts val="0"/>
              </a:spcBef>
              <a:buNone/>
            </a:pPr>
            <a:r>
              <a:rPr lang="en-US" sz="1800" dirty="0"/>
              <a:t>all vaccines.</a:t>
            </a:r>
          </a:p>
          <a:p>
            <a:pPr marL="0" indent="0">
              <a:buNone/>
            </a:pPr>
            <a:endParaRPr lang="en-US" dirty="0">
              <a:latin typeface="Calibri"/>
              <a:cs typeface="Calibri" panose="020F0502020204030204" pitchFamily="34" charset="0"/>
            </a:endParaRPr>
          </a:p>
          <a:p>
            <a:pPr marL="229870" indent="-229870"/>
            <a:endParaRPr lang="en-US" dirty="0">
              <a:cs typeface="Calibri" panose="020F0502020204030204" pitchFamily="34" charset="0"/>
            </a:endParaRPr>
          </a:p>
          <a:p>
            <a:pPr lvl="2"/>
            <a:endParaRPr lang="en-US" sz="1800" dirty="0">
              <a:cs typeface="Calibri" panose="020F0502020204030204" pitchFamily="34" charset="0"/>
            </a:endParaRPr>
          </a:p>
          <a:p>
            <a:pPr marL="457200" lvl="1" indent="0">
              <a:buNone/>
            </a:pPr>
            <a:endParaRPr lang="en-US" dirty="0">
              <a:cs typeface="Calibri" panose="020F0502020204030204" pitchFamily="34" charset="0"/>
            </a:endParaRPr>
          </a:p>
          <a:p>
            <a:pPr lvl="1"/>
            <a:endParaRPr lang="en-US" dirty="0">
              <a:cs typeface="Calibri" panose="020F0502020204030204" pitchFamily="34" charset="0"/>
            </a:endParaRPr>
          </a:p>
        </p:txBody>
      </p:sp>
      <p:pic>
        <p:nvPicPr>
          <p:cNvPr id="5" name="Picture 4" descr="Image of the four phases of clinical trials">
            <a:extLst>
              <a:ext uri="{FF2B5EF4-FFF2-40B4-BE49-F238E27FC236}">
                <a16:creationId xmlns:a16="http://schemas.microsoft.com/office/drawing/2014/main" id="{1C9F3061-3802-44AE-A06A-B2C11C4C36C8}"/>
              </a:ext>
            </a:extLst>
          </p:cNvPr>
          <p:cNvPicPr>
            <a:picLocks noChangeAspect="1"/>
          </p:cNvPicPr>
          <p:nvPr/>
        </p:nvPicPr>
        <p:blipFill>
          <a:blip r:embed="rId3"/>
          <a:stretch>
            <a:fillRect/>
          </a:stretch>
        </p:blipFill>
        <p:spPr>
          <a:xfrm>
            <a:off x="4223657" y="2246270"/>
            <a:ext cx="4728824" cy="2755714"/>
          </a:xfrm>
          <a:prstGeom prst="rect">
            <a:avLst/>
          </a:prstGeom>
        </p:spPr>
      </p:pic>
      <p:sp>
        <p:nvSpPr>
          <p:cNvPr id="6" name="Rectangle 5">
            <a:extLst>
              <a:ext uri="{FF2B5EF4-FFF2-40B4-BE49-F238E27FC236}">
                <a16:creationId xmlns:a16="http://schemas.microsoft.com/office/drawing/2014/main" id="{C0E9CEBE-81F5-4495-82A0-072286D1F54A}"/>
              </a:ext>
            </a:extLst>
          </p:cNvPr>
          <p:cNvSpPr/>
          <p:nvPr/>
        </p:nvSpPr>
        <p:spPr>
          <a:xfrm>
            <a:off x="6096000" y="4692327"/>
            <a:ext cx="3048000" cy="276999"/>
          </a:xfrm>
          <a:prstGeom prst="rect">
            <a:avLst/>
          </a:prstGeom>
          <a:solidFill>
            <a:srgbClr val="096770"/>
          </a:solidFill>
        </p:spPr>
        <p:txBody>
          <a:bodyPr wrap="square">
            <a:spAutoFit/>
          </a:bodyPr>
          <a:lstStyle/>
          <a:p>
            <a:r>
              <a:rPr lang="en-US" sz="1200" dirty="0">
                <a:solidFill>
                  <a:schemeClr val="bg2"/>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Understanding Clinical Trials | NHBLI (nih.gov)</a:t>
            </a:r>
            <a:endParaRPr lang="en-US" sz="1200" dirty="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8560548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3F1C8-CEAC-4117-818D-E32F50E1C439}"/>
              </a:ext>
            </a:extLst>
          </p:cNvPr>
          <p:cNvSpPr>
            <a:spLocks noGrp="1"/>
          </p:cNvSpPr>
          <p:nvPr>
            <p:ph type="title"/>
          </p:nvPr>
        </p:nvSpPr>
        <p:spPr>
          <a:xfrm>
            <a:off x="457199" y="205979"/>
            <a:ext cx="8686801" cy="689591"/>
          </a:xfrm>
        </p:spPr>
        <p:txBody>
          <a:bodyPr lIns="91440" tIns="45720" rIns="91440" bIns="45720" anchor="b" anchorCtr="0"/>
          <a:lstStyle/>
          <a:p>
            <a:r>
              <a:rPr lang="en-US" sz="2600">
                <a:latin typeface="Calibri"/>
                <a:cs typeface="Calibri"/>
              </a:rPr>
              <a:t>Healthcare personnel are first in line for COVID-19 vaccine</a:t>
            </a:r>
          </a:p>
        </p:txBody>
      </p:sp>
      <p:pic>
        <p:nvPicPr>
          <p:cNvPr id="5" name="Picture 4" descr="A female healthcare provider wearing a mask showing the bandaid after she was just vaccinated.">
            <a:extLst>
              <a:ext uri="{FF2B5EF4-FFF2-40B4-BE49-F238E27FC236}">
                <a16:creationId xmlns:a16="http://schemas.microsoft.com/office/drawing/2014/main" id="{A0586647-4360-4AD3-9314-F20F6776F0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387" r="-1" b="20306"/>
          <a:stretch/>
        </p:blipFill>
        <p:spPr>
          <a:xfrm>
            <a:off x="495691" y="1312794"/>
            <a:ext cx="3941187" cy="2736125"/>
          </a:xfrm>
          <a:prstGeom prst="rect">
            <a:avLst/>
          </a:prstGeom>
        </p:spPr>
      </p:pic>
      <p:sp>
        <p:nvSpPr>
          <p:cNvPr id="3" name="Text Placeholder 2">
            <a:extLst>
              <a:ext uri="{FF2B5EF4-FFF2-40B4-BE49-F238E27FC236}">
                <a16:creationId xmlns:a16="http://schemas.microsoft.com/office/drawing/2014/main" id="{C1587409-0063-48A0-BC50-B30F7640C986}"/>
              </a:ext>
            </a:extLst>
          </p:cNvPr>
          <p:cNvSpPr>
            <a:spLocks noGrp="1"/>
          </p:cNvSpPr>
          <p:nvPr>
            <p:ph type="body" sz="quarter" idx="10"/>
          </p:nvPr>
        </p:nvSpPr>
        <p:spPr>
          <a:xfrm>
            <a:off x="1872344" y="1460763"/>
            <a:ext cx="2564534" cy="1802562"/>
          </a:xfrm>
          <a:solidFill>
            <a:schemeClr val="bg2">
              <a:alpha val="80000"/>
            </a:schemeClr>
          </a:solidFill>
        </p:spPr>
        <p:txBody>
          <a:bodyPr/>
          <a:lstStyle/>
          <a:p>
            <a:pPr marL="0" indent="0">
              <a:buNone/>
            </a:pPr>
            <a:r>
              <a:rPr lang="en-US" sz="1800" b="1" dirty="0">
                <a:latin typeface="Calibri"/>
                <a:cs typeface="Calibri"/>
              </a:rPr>
              <a:t>Why are you first in line?</a:t>
            </a:r>
          </a:p>
          <a:p>
            <a:r>
              <a:rPr lang="en-US" sz="1800" dirty="0">
                <a:latin typeface="Calibri"/>
                <a:cs typeface="Calibri"/>
              </a:rPr>
              <a:t>On the front lines </a:t>
            </a:r>
          </a:p>
          <a:p>
            <a:r>
              <a:rPr lang="en-US" sz="1800" dirty="0">
                <a:latin typeface="Calibri"/>
                <a:cs typeface="Calibri"/>
              </a:rPr>
              <a:t>High risk of exposure</a:t>
            </a:r>
          </a:p>
          <a:p>
            <a:r>
              <a:rPr lang="en-US" sz="1800" dirty="0">
                <a:latin typeface="Calibri"/>
                <a:cs typeface="Calibri"/>
              </a:rPr>
              <a:t>Potential to transmit to others at higher risk</a:t>
            </a:r>
          </a:p>
        </p:txBody>
      </p:sp>
      <p:pic>
        <p:nvPicPr>
          <p:cNvPr id="10" name="Picture 9" descr="A man holding his chin, with a look of questioning on his face.">
            <a:extLst>
              <a:ext uri="{FF2B5EF4-FFF2-40B4-BE49-F238E27FC236}">
                <a16:creationId xmlns:a16="http://schemas.microsoft.com/office/drawing/2014/main" id="{DC12A220-3BF5-4238-86F5-82211B39029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735284" y="1312794"/>
            <a:ext cx="3710000" cy="2736125"/>
          </a:xfrm>
          <a:prstGeom prst="rect">
            <a:avLst/>
          </a:prstGeom>
        </p:spPr>
      </p:pic>
      <p:sp>
        <p:nvSpPr>
          <p:cNvPr id="11" name="Text Placeholder 2">
            <a:extLst>
              <a:ext uri="{FF2B5EF4-FFF2-40B4-BE49-F238E27FC236}">
                <a16:creationId xmlns:a16="http://schemas.microsoft.com/office/drawing/2014/main" id="{471B19D9-29D0-4715-B61A-C95F2330E870}"/>
              </a:ext>
            </a:extLst>
          </p:cNvPr>
          <p:cNvSpPr txBox="1">
            <a:spLocks/>
          </p:cNvSpPr>
          <p:nvPr/>
        </p:nvSpPr>
        <p:spPr bwMode="auto">
          <a:xfrm>
            <a:off x="4800599" y="2075391"/>
            <a:ext cx="1651435" cy="1106851"/>
          </a:xfrm>
          <a:prstGeom prst="rect">
            <a:avLst/>
          </a:prstGeom>
          <a:solidFill>
            <a:schemeClr val="bg2">
              <a:alpha val="80000"/>
            </a:schemeClr>
          </a:solidFill>
          <a:ln>
            <a:noFill/>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Clr>
                <a:srgbClr val="005DAA"/>
              </a:buClr>
              <a:buFont typeface="Wingdings" panose="05000000000000000000" pitchFamily="2" charset="2"/>
              <a:buChar char="§"/>
              <a:defRPr sz="2000" kern="1200">
                <a:solidFill>
                  <a:srgbClr val="2D2D2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532E63"/>
              </a:buClr>
              <a:buFont typeface="Arial" panose="020B0604020202020204" pitchFamily="34" charset="0"/>
              <a:buChar char="–"/>
              <a:defRPr sz="2000" kern="1200">
                <a:solidFill>
                  <a:srgbClr val="2D2D2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9A3B26"/>
              </a:buClr>
              <a:buFont typeface="Arial" panose="020B0604020202020204" pitchFamily="34" charset="0"/>
              <a:buChar char="•"/>
              <a:defRPr sz="2000" kern="1200">
                <a:solidFill>
                  <a:srgbClr val="2D2D2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sz="1800" b="1" dirty="0"/>
              <a:t>But . . . </a:t>
            </a:r>
            <a:r>
              <a:rPr lang="en-US" sz="1800" dirty="0"/>
              <a:t>you might have a lot of questions.</a:t>
            </a:r>
          </a:p>
        </p:txBody>
      </p:sp>
    </p:spTree>
    <p:extLst>
      <p:ext uri="{BB962C8B-B14F-4D97-AF65-F5344CB8AC3E}">
        <p14:creationId xmlns:p14="http://schemas.microsoft.com/office/powerpoint/2010/main" val="264949990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9375B-80D2-484E-BCFE-AB0FB77257DC}"/>
              </a:ext>
            </a:extLst>
          </p:cNvPr>
          <p:cNvSpPr>
            <a:spLocks noGrp="1"/>
          </p:cNvSpPr>
          <p:nvPr>
            <p:ph type="title"/>
          </p:nvPr>
        </p:nvSpPr>
        <p:spPr>
          <a:xfrm>
            <a:off x="457200" y="198545"/>
            <a:ext cx="8229600" cy="689591"/>
          </a:xfrm>
        </p:spPr>
        <p:txBody>
          <a:bodyPr lIns="91440" tIns="45720" rIns="91440" bIns="45720" anchor="b" anchorCtr="0"/>
          <a:lstStyle/>
          <a:p>
            <a:r>
              <a:rPr lang="en-US" sz="2400" dirty="0">
                <a:latin typeface="Calibri"/>
                <a:cs typeface="Calibri"/>
              </a:rPr>
              <a:t>COVID-19 vaccines expected to receive FDA Emergency Use Authorizations (EUAs)</a:t>
            </a:r>
            <a:endParaRPr lang="en-US" sz="2600" dirty="0">
              <a:latin typeface="Calibri"/>
              <a:cs typeface="Calibri"/>
            </a:endParaRPr>
          </a:p>
        </p:txBody>
      </p:sp>
      <p:sp>
        <p:nvSpPr>
          <p:cNvPr id="3" name="Text Placeholder 2">
            <a:extLst>
              <a:ext uri="{FF2B5EF4-FFF2-40B4-BE49-F238E27FC236}">
                <a16:creationId xmlns:a16="http://schemas.microsoft.com/office/drawing/2014/main" id="{EB916E38-3AA7-4AAB-8FF6-839EF1506DCA}"/>
              </a:ext>
            </a:extLst>
          </p:cNvPr>
          <p:cNvSpPr>
            <a:spLocks noGrp="1"/>
          </p:cNvSpPr>
          <p:nvPr>
            <p:ph type="body" sz="quarter" idx="10"/>
          </p:nvPr>
        </p:nvSpPr>
        <p:spPr>
          <a:xfrm>
            <a:off x="457200" y="1240649"/>
            <a:ext cx="8229600" cy="3341688"/>
          </a:xfrm>
        </p:spPr>
        <p:txBody>
          <a:bodyPr/>
          <a:lstStyle/>
          <a:p>
            <a:pPr marL="229870" indent="-229870"/>
            <a:r>
              <a:rPr lang="en-US" dirty="0"/>
              <a:t>Two vaccines expected to receive Emergency Use Authorizations (EUAs) from the FDA:</a:t>
            </a:r>
          </a:p>
          <a:p>
            <a:pPr lvl="1"/>
            <a:r>
              <a:rPr lang="en-US" b="1" dirty="0">
                <a:latin typeface="Calibri"/>
                <a:cs typeface="Calibri"/>
              </a:rPr>
              <a:t>Pfizer/</a:t>
            </a:r>
            <a:r>
              <a:rPr lang="en-US" b="1" dirty="0" err="1">
                <a:latin typeface="Calibri"/>
                <a:cs typeface="Calibri"/>
              </a:rPr>
              <a:t>BioNTech</a:t>
            </a:r>
            <a:r>
              <a:rPr lang="en-US" b="1" dirty="0">
                <a:latin typeface="Calibri"/>
                <a:cs typeface="Calibri"/>
              </a:rPr>
              <a:t> (BNT162b2): </a:t>
            </a:r>
            <a:r>
              <a:rPr lang="en-US" dirty="0">
                <a:latin typeface="Calibri"/>
                <a:cs typeface="Calibri"/>
              </a:rPr>
              <a:t>2 doses given at least 21 days apart</a:t>
            </a:r>
          </a:p>
          <a:p>
            <a:pPr lvl="1"/>
            <a:r>
              <a:rPr lang="en-US" b="1" dirty="0">
                <a:latin typeface="Calibri"/>
                <a:cs typeface="Calibri"/>
              </a:rPr>
              <a:t>Moderna (mRNA-1273)</a:t>
            </a:r>
            <a:r>
              <a:rPr lang="en-US" dirty="0">
                <a:latin typeface="Calibri"/>
                <a:cs typeface="Calibri"/>
              </a:rPr>
              <a:t>: 2 doses given at least 28 days apart</a:t>
            </a:r>
          </a:p>
          <a:p>
            <a:pPr marL="229870" indent="-229870"/>
            <a:r>
              <a:rPr lang="en-US" dirty="0">
                <a:latin typeface="Calibri"/>
                <a:cs typeface="Calibri"/>
              </a:rPr>
              <a:t>Both vaccines were tested in tens of thousands of adults from diverse backgrounds, including older adults and communities of color.</a:t>
            </a:r>
          </a:p>
          <a:p>
            <a:pPr marL="229870" indent="-229870"/>
            <a:r>
              <a:rPr lang="en-US" dirty="0">
                <a:latin typeface="Calibri"/>
                <a:cs typeface="Calibri"/>
              </a:rPr>
              <a:t>Clinical trial data show that both vaccines are safe and effective at preventing COVID-19.</a:t>
            </a:r>
          </a:p>
          <a:p>
            <a:pPr marL="229870" indent="-229870"/>
            <a:r>
              <a:rPr lang="en-US" dirty="0">
                <a:latin typeface="Calibri"/>
                <a:cs typeface="Calibri"/>
              </a:rPr>
              <a:t>It is unknown how long protection from vaccines might last. </a:t>
            </a:r>
          </a:p>
          <a:p>
            <a:pPr marL="0" indent="0">
              <a:buNone/>
            </a:pPr>
            <a:endParaRPr lang="en-US" dirty="0">
              <a:latin typeface="Calibri"/>
              <a:cs typeface="Calibri"/>
            </a:endParaRPr>
          </a:p>
          <a:p>
            <a:pPr lvl="2"/>
            <a:endParaRPr lang="en-US" sz="1800" dirty="0">
              <a:cs typeface="Calibri" panose="020F0502020204030204" pitchFamily="34" charset="0"/>
            </a:endParaRPr>
          </a:p>
          <a:p>
            <a:pPr marL="457200" lvl="1" indent="0">
              <a:buNone/>
            </a:pPr>
            <a:endParaRPr lang="en-US" dirty="0">
              <a:cs typeface="Calibri" panose="020F0502020204030204" pitchFamily="34" charset="0"/>
            </a:endParaRPr>
          </a:p>
          <a:p>
            <a:pPr lvl="1"/>
            <a:endParaRPr lang="en-US" dirty="0">
              <a:cs typeface="Calibri" panose="020F0502020204030204" pitchFamily="34" charset="0"/>
            </a:endParaRPr>
          </a:p>
        </p:txBody>
      </p:sp>
      <p:sp>
        <p:nvSpPr>
          <p:cNvPr id="4" name="TextBox 3">
            <a:extLst>
              <a:ext uri="{FF2B5EF4-FFF2-40B4-BE49-F238E27FC236}">
                <a16:creationId xmlns:a16="http://schemas.microsoft.com/office/drawing/2014/main" id="{D9A38207-275E-467A-80D9-0B35B6F29AB4}"/>
              </a:ext>
            </a:extLst>
          </p:cNvPr>
          <p:cNvSpPr txBox="1"/>
          <p:nvPr/>
        </p:nvSpPr>
        <p:spPr>
          <a:xfrm>
            <a:off x="457200" y="4500563"/>
            <a:ext cx="8686800" cy="400110"/>
          </a:xfrm>
          <a:prstGeom prst="rect">
            <a:avLst/>
          </a:prstGeom>
          <a:noFill/>
        </p:spPr>
        <p:txBody>
          <a:bodyPr wrap="square" rtlCol="0">
            <a:spAutoFit/>
          </a:bodyPr>
          <a:lstStyle/>
          <a:p>
            <a:r>
              <a:rPr lang="en-US" sz="1000" dirty="0">
                <a:solidFill>
                  <a:srgbClr val="000000"/>
                </a:solidFill>
                <a:latin typeface="Calibri" panose="020F0502020204030204" pitchFamily="34" charset="0"/>
              </a:rPr>
              <a:t>Sources: </a:t>
            </a:r>
            <a:r>
              <a:rPr lang="en-US" sz="1000" dirty="0">
                <a:solidFill>
                  <a:srgbClr val="000000"/>
                </a:solidFill>
                <a:latin typeface="Calibri" panose="020F0502020204030204" pitchFamily="34" charset="0"/>
                <a:hlinkClick r:id="rId3"/>
              </a:rPr>
              <a:t>https://www.pfizer.com/news/press-release/press-release-detail/pfizer-and-biontech-conclude-phase-3-study-covid-19-vaccine</a:t>
            </a:r>
            <a:endParaRPr lang="en-US" sz="1000" dirty="0">
              <a:solidFill>
                <a:srgbClr val="000000"/>
              </a:solidFill>
              <a:latin typeface="Calibri" panose="020F0502020204030204" pitchFamily="34" charset="0"/>
            </a:endParaRPr>
          </a:p>
          <a:p>
            <a:r>
              <a:rPr lang="en-US" sz="1000" dirty="0">
                <a:solidFill>
                  <a:srgbClr val="000000"/>
                </a:solidFill>
                <a:latin typeface="Calibri" panose="020F0502020204030204" pitchFamily="34" charset="0"/>
                <a:hlinkClick r:id="rId4"/>
              </a:rPr>
              <a:t>https://investors.modernatx.com/news-releases/news-release-details/modernas-covid-19-vaccine-candidate-meets-its-primary-efficacy</a:t>
            </a:r>
            <a:r>
              <a:rPr lang="en-US" sz="1000"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178151702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9375B-80D2-484E-BCFE-AB0FB77257DC}"/>
              </a:ext>
            </a:extLst>
          </p:cNvPr>
          <p:cNvSpPr>
            <a:spLocks noGrp="1"/>
          </p:cNvSpPr>
          <p:nvPr>
            <p:ph type="title"/>
          </p:nvPr>
        </p:nvSpPr>
        <p:spPr>
          <a:xfrm>
            <a:off x="457200" y="2339"/>
            <a:ext cx="8229600" cy="857250"/>
          </a:xfrm>
        </p:spPr>
        <p:txBody>
          <a:bodyPr lIns="91440" tIns="45720" rIns="91440" bIns="45720" anchor="b" anchorCtr="0"/>
          <a:lstStyle/>
          <a:p>
            <a:pPr>
              <a:lnSpc>
                <a:spcPts val="2000"/>
              </a:lnSpc>
            </a:pPr>
            <a:r>
              <a:rPr lang="en-US" sz="2600" dirty="0">
                <a:latin typeface="Calibri"/>
                <a:cs typeface="Calibri"/>
              </a:rPr>
              <a:t>COVID-19 vaccine trials by the numbers</a:t>
            </a:r>
            <a:br>
              <a:rPr lang="en-US" sz="2600" dirty="0"/>
            </a:br>
            <a:r>
              <a:rPr lang="en-US" sz="1800" dirty="0">
                <a:latin typeface="Calibri"/>
                <a:cs typeface="Calibri"/>
              </a:rPr>
              <a:t>As of November 30, 2020</a:t>
            </a:r>
          </a:p>
        </p:txBody>
      </p:sp>
      <p:sp>
        <p:nvSpPr>
          <p:cNvPr id="3" name="Text Placeholder 2">
            <a:extLst>
              <a:ext uri="{FF2B5EF4-FFF2-40B4-BE49-F238E27FC236}">
                <a16:creationId xmlns:a16="http://schemas.microsoft.com/office/drawing/2014/main" id="{EB916E38-3AA7-4AAB-8FF6-839EF1506DCA}"/>
              </a:ext>
            </a:extLst>
          </p:cNvPr>
          <p:cNvSpPr>
            <a:spLocks noGrp="1"/>
          </p:cNvSpPr>
          <p:nvPr>
            <p:ph idx="1"/>
          </p:nvPr>
        </p:nvSpPr>
        <p:spPr>
          <a:xfrm>
            <a:off x="361769" y="1088662"/>
            <a:ext cx="4000500" cy="3300412"/>
          </a:xfrm>
        </p:spPr>
        <p:txBody>
          <a:bodyPr/>
          <a:lstStyle/>
          <a:p>
            <a:pPr marL="0" indent="0">
              <a:buNone/>
            </a:pPr>
            <a:r>
              <a:rPr lang="en-US" dirty="0"/>
              <a:t>Pfizer/</a:t>
            </a:r>
            <a:r>
              <a:rPr lang="en-US" dirty="0" err="1"/>
              <a:t>BioNTech</a:t>
            </a:r>
            <a:endParaRPr lang="en-US" dirty="0"/>
          </a:p>
          <a:p>
            <a:pPr lvl="1"/>
            <a:r>
              <a:rPr lang="en-US" sz="1600" b="1" dirty="0">
                <a:solidFill>
                  <a:srgbClr val="000000"/>
                </a:solidFill>
              </a:rPr>
              <a:t>43,931</a:t>
            </a:r>
            <a:r>
              <a:rPr lang="en-US" sz="1600" dirty="0">
                <a:solidFill>
                  <a:srgbClr val="000000"/>
                </a:solidFill>
              </a:rPr>
              <a:t> enrolled</a:t>
            </a:r>
          </a:p>
          <a:p>
            <a:pPr lvl="1"/>
            <a:r>
              <a:rPr lang="en-US" sz="1600" b="1" dirty="0">
                <a:solidFill>
                  <a:srgbClr val="000000"/>
                </a:solidFill>
              </a:rPr>
              <a:t>150</a:t>
            </a:r>
            <a:r>
              <a:rPr lang="en-US" sz="1600" dirty="0">
                <a:solidFill>
                  <a:srgbClr val="000000"/>
                </a:solidFill>
              </a:rPr>
              <a:t> clinical sites</a:t>
            </a:r>
          </a:p>
          <a:p>
            <a:pPr lvl="2"/>
            <a:r>
              <a:rPr lang="en-US" sz="1600" b="1" dirty="0">
                <a:solidFill>
                  <a:srgbClr val="000000"/>
                </a:solidFill>
              </a:rPr>
              <a:t>39</a:t>
            </a:r>
            <a:r>
              <a:rPr lang="en-US" sz="1600" dirty="0">
                <a:solidFill>
                  <a:srgbClr val="000000"/>
                </a:solidFill>
              </a:rPr>
              <a:t> U.S. states</a:t>
            </a:r>
          </a:p>
          <a:p>
            <a:pPr lvl="1"/>
            <a:r>
              <a:rPr lang="en-US" sz="1600" dirty="0">
                <a:solidFill>
                  <a:srgbClr val="000000"/>
                </a:solidFill>
              </a:rPr>
              <a:t>Racial/ethnic distribution</a:t>
            </a:r>
          </a:p>
          <a:p>
            <a:pPr lvl="2"/>
            <a:r>
              <a:rPr lang="en-US" sz="1600" b="1" dirty="0">
                <a:solidFill>
                  <a:srgbClr val="000000"/>
                </a:solidFill>
              </a:rPr>
              <a:t>13% - </a:t>
            </a:r>
            <a:r>
              <a:rPr lang="en-US" sz="1600" dirty="0">
                <a:solidFill>
                  <a:srgbClr val="000000"/>
                </a:solidFill>
              </a:rPr>
              <a:t>Hispanic</a:t>
            </a:r>
          </a:p>
          <a:p>
            <a:pPr lvl="2"/>
            <a:r>
              <a:rPr lang="en-US" sz="1600" b="1" dirty="0">
                <a:solidFill>
                  <a:srgbClr val="000000"/>
                </a:solidFill>
              </a:rPr>
              <a:t>10% - </a:t>
            </a:r>
            <a:r>
              <a:rPr lang="en-US" sz="1600" dirty="0">
                <a:solidFill>
                  <a:srgbClr val="000000"/>
                </a:solidFill>
              </a:rPr>
              <a:t>African American</a:t>
            </a:r>
          </a:p>
          <a:p>
            <a:pPr lvl="2"/>
            <a:r>
              <a:rPr lang="en-US" sz="1600" b="1" dirty="0">
                <a:solidFill>
                  <a:srgbClr val="000000"/>
                </a:solidFill>
              </a:rPr>
              <a:t>6% -</a:t>
            </a:r>
            <a:r>
              <a:rPr lang="en-US" sz="1600" dirty="0">
                <a:solidFill>
                  <a:srgbClr val="000000"/>
                </a:solidFill>
              </a:rPr>
              <a:t> Asian</a:t>
            </a:r>
          </a:p>
          <a:p>
            <a:pPr lvl="2"/>
            <a:r>
              <a:rPr lang="en-US" sz="1600" b="1" dirty="0">
                <a:solidFill>
                  <a:srgbClr val="000000"/>
                </a:solidFill>
              </a:rPr>
              <a:t>1%</a:t>
            </a:r>
            <a:r>
              <a:rPr lang="en-US" sz="1600" dirty="0">
                <a:solidFill>
                  <a:srgbClr val="000000"/>
                </a:solidFill>
              </a:rPr>
              <a:t> </a:t>
            </a:r>
            <a:r>
              <a:rPr lang="en-US" sz="1600" b="1" dirty="0">
                <a:solidFill>
                  <a:srgbClr val="000000"/>
                </a:solidFill>
              </a:rPr>
              <a:t>-</a:t>
            </a:r>
            <a:r>
              <a:rPr lang="en-US" sz="1600" dirty="0">
                <a:solidFill>
                  <a:srgbClr val="000000"/>
                </a:solidFill>
              </a:rPr>
              <a:t> Native American</a:t>
            </a:r>
          </a:p>
          <a:p>
            <a:pPr lvl="1"/>
            <a:r>
              <a:rPr lang="en-US" sz="1600" b="1" dirty="0">
                <a:solidFill>
                  <a:srgbClr val="000000"/>
                </a:solidFill>
              </a:rPr>
              <a:t>45%</a:t>
            </a:r>
            <a:r>
              <a:rPr lang="en-US" sz="1600" dirty="0">
                <a:solidFill>
                  <a:srgbClr val="000000"/>
                </a:solidFill>
              </a:rPr>
              <a:t> ages 56-85 </a:t>
            </a:r>
          </a:p>
          <a:p>
            <a:pPr marL="457200" lvl="1" indent="0">
              <a:buNone/>
            </a:pPr>
            <a:endParaRPr lang="en-US" dirty="0"/>
          </a:p>
          <a:p>
            <a:pPr lvl="1"/>
            <a:endParaRPr lang="en-US" dirty="0"/>
          </a:p>
        </p:txBody>
      </p:sp>
      <p:sp>
        <p:nvSpPr>
          <p:cNvPr id="5" name="Content Placeholder 4">
            <a:extLst>
              <a:ext uri="{FF2B5EF4-FFF2-40B4-BE49-F238E27FC236}">
                <a16:creationId xmlns:a16="http://schemas.microsoft.com/office/drawing/2014/main" id="{AC7D835D-ACDC-42C9-9E74-6F438BE15881}"/>
              </a:ext>
            </a:extLst>
          </p:cNvPr>
          <p:cNvSpPr>
            <a:spLocks noGrp="1"/>
          </p:cNvSpPr>
          <p:nvPr>
            <p:ph idx="10"/>
          </p:nvPr>
        </p:nvSpPr>
        <p:spPr>
          <a:xfrm>
            <a:off x="4434598" y="1088662"/>
            <a:ext cx="4252202" cy="3543605"/>
          </a:xfrm>
        </p:spPr>
        <p:txBody>
          <a:bodyPr/>
          <a:lstStyle/>
          <a:p>
            <a:pPr marL="0" indent="0">
              <a:buNone/>
            </a:pPr>
            <a:r>
              <a:rPr lang="en-US" dirty="0" err="1">
                <a:latin typeface="Calibri"/>
                <a:cs typeface="Calibri"/>
              </a:rPr>
              <a:t>Moderna</a:t>
            </a:r>
            <a:endParaRPr lang="en-US" dirty="0">
              <a:latin typeface="Calibri"/>
              <a:cs typeface="Calibri"/>
            </a:endParaRPr>
          </a:p>
          <a:p>
            <a:pPr lvl="1"/>
            <a:r>
              <a:rPr lang="en-US" sz="1600" b="1" dirty="0">
                <a:solidFill>
                  <a:srgbClr val="000000"/>
                </a:solidFill>
                <a:latin typeface="Calibri"/>
                <a:cs typeface="Calibri"/>
              </a:rPr>
              <a:t>30,000 </a:t>
            </a:r>
            <a:r>
              <a:rPr lang="en-US" sz="1600" dirty="0">
                <a:solidFill>
                  <a:srgbClr val="000000"/>
                </a:solidFill>
                <a:latin typeface="Calibri"/>
                <a:cs typeface="Calibri"/>
              </a:rPr>
              <a:t>enrolled</a:t>
            </a:r>
          </a:p>
          <a:p>
            <a:pPr lvl="1"/>
            <a:r>
              <a:rPr lang="en-US" sz="1600" b="1" dirty="0">
                <a:solidFill>
                  <a:srgbClr val="000000"/>
                </a:solidFill>
                <a:latin typeface="Calibri"/>
                <a:cs typeface="Calibri"/>
              </a:rPr>
              <a:t>89 </a:t>
            </a:r>
            <a:r>
              <a:rPr lang="en-US" sz="1600" dirty="0">
                <a:solidFill>
                  <a:srgbClr val="000000"/>
                </a:solidFill>
                <a:latin typeface="Calibri"/>
                <a:cs typeface="Calibri"/>
              </a:rPr>
              <a:t>clinical sites</a:t>
            </a:r>
          </a:p>
          <a:p>
            <a:pPr lvl="2"/>
            <a:r>
              <a:rPr lang="en-US" sz="1600" dirty="0">
                <a:solidFill>
                  <a:srgbClr val="000000"/>
                </a:solidFill>
                <a:latin typeface="Calibri"/>
                <a:cs typeface="Calibri"/>
              </a:rPr>
              <a:t>32 U.S. states</a:t>
            </a:r>
          </a:p>
          <a:p>
            <a:pPr lvl="1"/>
            <a:r>
              <a:rPr lang="en-US" sz="1600" dirty="0">
                <a:solidFill>
                  <a:srgbClr val="000000"/>
                </a:solidFill>
                <a:latin typeface="Calibri"/>
                <a:cs typeface="Calibri"/>
              </a:rPr>
              <a:t>Racial/ethnic distribution</a:t>
            </a:r>
          </a:p>
          <a:p>
            <a:pPr lvl="2"/>
            <a:r>
              <a:rPr lang="en-US" sz="1600" b="1" dirty="0">
                <a:solidFill>
                  <a:srgbClr val="000000"/>
                </a:solidFill>
                <a:latin typeface="Calibri"/>
                <a:cs typeface="Calibri"/>
              </a:rPr>
              <a:t>20% - </a:t>
            </a:r>
            <a:r>
              <a:rPr lang="en-US" sz="1600" dirty="0">
                <a:solidFill>
                  <a:srgbClr val="000000"/>
                </a:solidFill>
                <a:latin typeface="Calibri"/>
                <a:cs typeface="Calibri"/>
              </a:rPr>
              <a:t>Hispanic</a:t>
            </a:r>
          </a:p>
          <a:p>
            <a:pPr lvl="2"/>
            <a:r>
              <a:rPr lang="en-US" sz="1600" b="1" dirty="0">
                <a:solidFill>
                  <a:srgbClr val="000000"/>
                </a:solidFill>
                <a:latin typeface="Calibri"/>
                <a:cs typeface="Calibri"/>
              </a:rPr>
              <a:t>10% - </a:t>
            </a:r>
            <a:r>
              <a:rPr lang="en-US" sz="1600" dirty="0">
                <a:solidFill>
                  <a:srgbClr val="000000"/>
                </a:solidFill>
                <a:latin typeface="Calibri"/>
                <a:cs typeface="Calibri"/>
              </a:rPr>
              <a:t>African American/Black</a:t>
            </a:r>
          </a:p>
          <a:p>
            <a:pPr lvl="2"/>
            <a:r>
              <a:rPr lang="en-US" sz="1600" b="1" dirty="0">
                <a:solidFill>
                  <a:srgbClr val="000000"/>
                </a:solidFill>
                <a:latin typeface="Calibri"/>
                <a:cs typeface="Calibri"/>
              </a:rPr>
              <a:t>4% - </a:t>
            </a:r>
            <a:r>
              <a:rPr lang="en-US" sz="1600" dirty="0">
                <a:solidFill>
                  <a:srgbClr val="000000"/>
                </a:solidFill>
                <a:latin typeface="Calibri"/>
                <a:cs typeface="Calibri"/>
              </a:rPr>
              <a:t>Asian</a:t>
            </a:r>
          </a:p>
          <a:p>
            <a:pPr lvl="2"/>
            <a:r>
              <a:rPr lang="en-US" sz="1600" b="1" dirty="0">
                <a:solidFill>
                  <a:srgbClr val="000000"/>
                </a:solidFill>
                <a:latin typeface="Calibri"/>
                <a:cs typeface="Calibri"/>
              </a:rPr>
              <a:t>3% - </a:t>
            </a:r>
            <a:r>
              <a:rPr lang="en-US" sz="1600" dirty="0">
                <a:solidFill>
                  <a:srgbClr val="000000"/>
                </a:solidFill>
                <a:latin typeface="Calibri"/>
                <a:cs typeface="Calibri"/>
              </a:rPr>
              <a:t>All others</a:t>
            </a:r>
          </a:p>
          <a:p>
            <a:pPr lvl="1"/>
            <a:r>
              <a:rPr lang="en-US" sz="1600" b="1" dirty="0">
                <a:solidFill>
                  <a:srgbClr val="000000"/>
                </a:solidFill>
                <a:latin typeface="Calibri"/>
                <a:cs typeface="Calibri"/>
              </a:rPr>
              <a:t>64% </a:t>
            </a:r>
            <a:r>
              <a:rPr lang="en-US" sz="1600" dirty="0">
                <a:solidFill>
                  <a:srgbClr val="000000"/>
                </a:solidFill>
                <a:latin typeface="Calibri"/>
                <a:cs typeface="Calibri"/>
              </a:rPr>
              <a:t>ages 45 and older</a:t>
            </a:r>
          </a:p>
          <a:p>
            <a:pPr lvl="2"/>
            <a:r>
              <a:rPr lang="en-US" sz="1400" dirty="0">
                <a:solidFill>
                  <a:srgbClr val="000000"/>
                </a:solidFill>
                <a:latin typeface="Calibri"/>
                <a:cs typeface="Calibri"/>
              </a:rPr>
              <a:t>39% ages 45-64 </a:t>
            </a:r>
          </a:p>
          <a:p>
            <a:pPr lvl="2"/>
            <a:r>
              <a:rPr lang="en-US" sz="1400" dirty="0">
                <a:solidFill>
                  <a:srgbClr val="000000"/>
                </a:solidFill>
                <a:latin typeface="Calibri"/>
                <a:cs typeface="Calibri"/>
              </a:rPr>
              <a:t>25% ages 65+</a:t>
            </a:r>
          </a:p>
          <a:p>
            <a:endParaRPr lang="en-US" sz="1600" dirty="0">
              <a:solidFill>
                <a:schemeClr val="accent4">
                  <a:lumMod val="75000"/>
                </a:schemeClr>
              </a:solidFill>
            </a:endParaRPr>
          </a:p>
        </p:txBody>
      </p:sp>
      <p:sp>
        <p:nvSpPr>
          <p:cNvPr id="4" name="TextBox 3">
            <a:extLst>
              <a:ext uri="{FF2B5EF4-FFF2-40B4-BE49-F238E27FC236}">
                <a16:creationId xmlns:a16="http://schemas.microsoft.com/office/drawing/2014/main" id="{D9A38207-275E-467A-80D9-0B35B6F29AB4}"/>
              </a:ext>
            </a:extLst>
          </p:cNvPr>
          <p:cNvSpPr txBox="1"/>
          <p:nvPr/>
        </p:nvSpPr>
        <p:spPr>
          <a:xfrm>
            <a:off x="239486" y="4632268"/>
            <a:ext cx="8904514" cy="569387"/>
          </a:xfrm>
          <a:prstGeom prst="rect">
            <a:avLst/>
          </a:prstGeom>
          <a:noFill/>
        </p:spPr>
        <p:txBody>
          <a:bodyPr wrap="square" rtlCol="0">
            <a:spAutoFit/>
          </a:bodyPr>
          <a:lstStyle/>
          <a:p>
            <a:r>
              <a:rPr lang="en-US" sz="1000" dirty="0">
                <a:solidFill>
                  <a:srgbClr val="000000"/>
                </a:solidFill>
                <a:latin typeface="Calibri" panose="020F0502020204030204" pitchFamily="34" charset="0"/>
              </a:rPr>
              <a:t>Source: </a:t>
            </a:r>
            <a:r>
              <a:rPr lang="en-US" sz="1000" dirty="0">
                <a:solidFill>
                  <a:srgbClr val="000000"/>
                </a:solidFill>
                <a:latin typeface="Calibri" panose="020F0502020204030204" pitchFamily="34" charset="0"/>
                <a:hlinkClick r:id="rId3"/>
              </a:rPr>
              <a:t>https://www.pfizer.com/science/coronavirus/vaccine</a:t>
            </a:r>
            <a:r>
              <a:rPr lang="en-US" sz="1000" dirty="0">
                <a:solidFill>
                  <a:srgbClr val="000000"/>
                </a:solidFill>
                <a:latin typeface="Calibri" panose="020F0502020204030204" pitchFamily="34" charset="0"/>
              </a:rPr>
              <a:t>; </a:t>
            </a:r>
            <a:r>
              <a:rPr lang="en-US" sz="1000" dirty="0">
                <a:solidFill>
                  <a:srgbClr val="000000"/>
                </a:solidFill>
                <a:latin typeface="Calibri" panose="020F0502020204030204" pitchFamily="34" charset="0"/>
                <a:hlinkClick r:id="rId4"/>
              </a:rPr>
              <a:t>https://www.modernatx.com/cove-study</a:t>
            </a:r>
            <a:endParaRPr lang="en-US" sz="1000" dirty="0">
              <a:solidFill>
                <a:srgbClr val="000000"/>
              </a:solidFill>
              <a:latin typeface="Calibri" panose="020F0502020204030204" pitchFamily="34" charset="0"/>
            </a:endParaRPr>
          </a:p>
          <a:p>
            <a:r>
              <a:rPr lang="en-US" sz="1000" dirty="0">
                <a:solidFill>
                  <a:srgbClr val="000000"/>
                </a:solidFill>
                <a:latin typeface="Calibri" panose="020F0502020204030204" pitchFamily="34" charset="0"/>
                <a:ea typeface="Calibri" panose="020F0502020204030204" pitchFamily="34" charset="0"/>
              </a:rPr>
              <a:t>For more information, visit </a:t>
            </a:r>
            <a:r>
              <a:rPr lang="en-US" sz="1000" u="sng" dirty="0">
                <a:solidFill>
                  <a:srgbClr val="000000"/>
                </a:solidFill>
                <a:latin typeface="Calibri" panose="020F0502020204030204" pitchFamily="34" charset="0"/>
                <a:ea typeface="Calibri" panose="020F0502020204030204" pitchFamily="34" charset="0"/>
                <a:hlinkClick r:id="rId5"/>
              </a:rPr>
              <a:t>www.clinicaltrials.gov</a:t>
            </a:r>
            <a:r>
              <a:rPr lang="en-US" sz="1000" u="sng" dirty="0">
                <a:solidFill>
                  <a:srgbClr val="000000"/>
                </a:solidFill>
                <a:latin typeface="Calibri" panose="020F0502020204030204" pitchFamily="34" charset="0"/>
                <a:ea typeface="Calibri" panose="020F0502020204030204" pitchFamily="34" charset="0"/>
              </a:rPr>
              <a:t>  </a:t>
            </a:r>
            <a:endParaRPr lang="en-US" sz="1000" dirty="0">
              <a:solidFill>
                <a:srgbClr val="000000"/>
              </a:solidFill>
            </a:endParaRPr>
          </a:p>
          <a:p>
            <a:r>
              <a:rPr lang="en-US" sz="1000"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164396724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938B1-F276-4577-A47A-66824763EF20}"/>
              </a:ext>
            </a:extLst>
          </p:cNvPr>
          <p:cNvSpPr>
            <a:spLocks noGrp="1"/>
          </p:cNvSpPr>
          <p:nvPr>
            <p:ph type="title"/>
          </p:nvPr>
        </p:nvSpPr>
        <p:spPr/>
        <p:txBody>
          <a:bodyPr lIns="91440" tIns="45720" rIns="91440" bIns="45720" anchor="b" anchorCtr="0"/>
          <a:lstStyle/>
          <a:p>
            <a:r>
              <a:rPr lang="en-US" sz="2600" dirty="0">
                <a:latin typeface="Calibri"/>
                <a:cs typeface="Calibri"/>
              </a:rPr>
              <a:t>These COVID-19 vaccines are mRNA vaccines.</a:t>
            </a:r>
          </a:p>
        </p:txBody>
      </p:sp>
      <p:sp>
        <p:nvSpPr>
          <p:cNvPr id="3" name="Text Placeholder 2">
            <a:extLst>
              <a:ext uri="{FF2B5EF4-FFF2-40B4-BE49-F238E27FC236}">
                <a16:creationId xmlns:a16="http://schemas.microsoft.com/office/drawing/2014/main" id="{6A30A37A-BFCF-48B9-8750-B8341780F001}"/>
              </a:ext>
            </a:extLst>
          </p:cNvPr>
          <p:cNvSpPr>
            <a:spLocks noGrp="1"/>
          </p:cNvSpPr>
          <p:nvPr>
            <p:ph type="body" sz="quarter" idx="10"/>
          </p:nvPr>
        </p:nvSpPr>
        <p:spPr>
          <a:xfrm>
            <a:off x="457200" y="1055914"/>
            <a:ext cx="8229600" cy="3444649"/>
          </a:xfrm>
        </p:spPr>
        <p:txBody>
          <a:bodyPr/>
          <a:lstStyle/>
          <a:p>
            <a:pPr marL="229870" indent="-229870"/>
            <a:r>
              <a:rPr lang="en-US" dirty="0">
                <a:latin typeface="Calibri"/>
                <a:cs typeface="Calibri"/>
              </a:rPr>
              <a:t>mRNA vaccines teach our cells how to make a harmless piece of the “spike protein” for SARS-CoV-2.</a:t>
            </a:r>
          </a:p>
          <a:p>
            <a:pPr lvl="1"/>
            <a:r>
              <a:rPr lang="en-US" dirty="0">
                <a:latin typeface="Calibri"/>
                <a:cs typeface="Calibri"/>
              </a:rPr>
              <a:t>After the protein piece is made, the cell breaks down the instructions (the mRNA) and gets rid of them. </a:t>
            </a:r>
          </a:p>
          <a:p>
            <a:pPr marL="229870" indent="-229870"/>
            <a:r>
              <a:rPr lang="en-US" dirty="0">
                <a:latin typeface="Calibri"/>
                <a:cs typeface="Calibri"/>
              </a:rPr>
              <a:t>Cells display this piece of spike protein on their surface, and an immune response is triggered inside our bodies. This produces antibodies to protect us from getting infected if the SARS-CoV-2 virus enters our bodies.</a:t>
            </a:r>
          </a:p>
          <a:p>
            <a:pPr marL="229870" indent="-229870"/>
            <a:r>
              <a:rPr lang="en-US" dirty="0">
                <a:latin typeface="Calibri"/>
                <a:cs typeface="Calibri"/>
              </a:rPr>
              <a:t>mRNA vaccines do not use the live virus that causes COVID-19. They </a:t>
            </a:r>
            <a:r>
              <a:rPr lang="en-US" b="1" dirty="0">
                <a:latin typeface="Calibri"/>
                <a:cs typeface="Calibri"/>
              </a:rPr>
              <a:t>CANNOT</a:t>
            </a:r>
            <a:r>
              <a:rPr lang="en-US" dirty="0">
                <a:latin typeface="Calibri"/>
                <a:cs typeface="Calibri"/>
              </a:rPr>
              <a:t> give someone COVID-19.</a:t>
            </a:r>
          </a:p>
          <a:p>
            <a:pPr marL="229870" indent="-229870"/>
            <a:r>
              <a:rPr lang="en-US" dirty="0">
                <a:latin typeface="Calibri"/>
                <a:cs typeface="Calibri"/>
              </a:rPr>
              <a:t>mRNA vaccines </a:t>
            </a:r>
            <a:r>
              <a:rPr lang="en-US" b="1" dirty="0">
                <a:latin typeface="Calibri"/>
                <a:cs typeface="Calibri"/>
              </a:rPr>
              <a:t>DO NOT</a:t>
            </a:r>
            <a:r>
              <a:rPr lang="en-US" dirty="0">
                <a:latin typeface="Calibri"/>
                <a:cs typeface="Calibri"/>
              </a:rPr>
              <a:t> affect or interact with our DNA in any way.</a:t>
            </a:r>
          </a:p>
          <a:p>
            <a:pPr marL="0" indent="0">
              <a:buNone/>
            </a:pPr>
            <a:endParaRPr lang="en-US" dirty="0"/>
          </a:p>
        </p:txBody>
      </p:sp>
      <p:sp>
        <p:nvSpPr>
          <p:cNvPr id="5" name="TextBox 4">
            <a:extLst>
              <a:ext uri="{FF2B5EF4-FFF2-40B4-BE49-F238E27FC236}">
                <a16:creationId xmlns:a16="http://schemas.microsoft.com/office/drawing/2014/main" id="{49EB25B2-7542-4AA0-8143-CF63050E0D78}"/>
              </a:ext>
            </a:extLst>
          </p:cNvPr>
          <p:cNvSpPr txBox="1"/>
          <p:nvPr/>
        </p:nvSpPr>
        <p:spPr>
          <a:xfrm>
            <a:off x="457200" y="4660907"/>
            <a:ext cx="7955280" cy="246221"/>
          </a:xfrm>
          <a:prstGeom prst="rect">
            <a:avLst/>
          </a:prstGeom>
          <a:noFill/>
        </p:spPr>
        <p:txBody>
          <a:bodyPr wrap="square" lIns="91440" tIns="45720" rIns="91440" bIns="45720" rtlCol="0" anchor="t">
            <a:spAutoFit/>
          </a:bodyPr>
          <a:lstStyle/>
          <a:p>
            <a:r>
              <a:rPr lang="en-US" sz="1000" dirty="0">
                <a:solidFill>
                  <a:srgbClr val="000000"/>
                </a:solidFill>
                <a:latin typeface="Calibri"/>
                <a:cs typeface="Calibri"/>
              </a:rPr>
              <a:t>Source: </a:t>
            </a:r>
            <a:r>
              <a:rPr lang="en-US" sz="1000" dirty="0">
                <a:latin typeface="Myriad Web Pro"/>
                <a:cs typeface="Calibri"/>
                <a:hlinkClick r:id="rId3"/>
              </a:rPr>
              <a:t>Understanding and Explaining mRNA COVID-19 Vaccines | CDC</a:t>
            </a:r>
            <a:endParaRPr lang="en-US" sz="1000" dirty="0">
              <a:solidFill>
                <a:srgbClr val="000000"/>
              </a:solidFill>
              <a:latin typeface="Calibri"/>
              <a:cs typeface="Calibri"/>
            </a:endParaRPr>
          </a:p>
        </p:txBody>
      </p:sp>
    </p:spTree>
    <p:extLst>
      <p:ext uri="{BB962C8B-B14F-4D97-AF65-F5344CB8AC3E}">
        <p14:creationId xmlns:p14="http://schemas.microsoft.com/office/powerpoint/2010/main" val="357122846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9375B-80D2-484E-BCFE-AB0FB77257DC}"/>
              </a:ext>
            </a:extLst>
          </p:cNvPr>
          <p:cNvSpPr>
            <a:spLocks noGrp="1"/>
          </p:cNvSpPr>
          <p:nvPr>
            <p:ph type="title"/>
          </p:nvPr>
        </p:nvSpPr>
        <p:spPr/>
        <p:txBody>
          <a:bodyPr lIns="91440" tIns="45720" rIns="91440" bIns="45720" anchor="b" anchorCtr="0"/>
          <a:lstStyle/>
          <a:p>
            <a:r>
              <a:rPr lang="en-US" sz="2600" dirty="0">
                <a:latin typeface="Calibri"/>
                <a:cs typeface="Calibri"/>
              </a:rPr>
              <a:t>About these COVID-19 mRNA vaccines</a:t>
            </a:r>
            <a:endParaRPr lang="en-US" sz="2600" dirty="0"/>
          </a:p>
        </p:txBody>
      </p:sp>
      <p:sp>
        <p:nvSpPr>
          <p:cNvPr id="3" name="Text Placeholder 2">
            <a:extLst>
              <a:ext uri="{FF2B5EF4-FFF2-40B4-BE49-F238E27FC236}">
                <a16:creationId xmlns:a16="http://schemas.microsoft.com/office/drawing/2014/main" id="{EB916E38-3AA7-4AAB-8FF6-839EF1506DCA}"/>
              </a:ext>
            </a:extLst>
          </p:cNvPr>
          <p:cNvSpPr>
            <a:spLocks noGrp="1"/>
          </p:cNvSpPr>
          <p:nvPr>
            <p:ph type="body" sz="quarter" idx="10"/>
          </p:nvPr>
        </p:nvSpPr>
        <p:spPr>
          <a:xfrm>
            <a:off x="457198" y="1158875"/>
            <a:ext cx="8315771" cy="3341688"/>
          </a:xfrm>
        </p:spPr>
        <p:txBody>
          <a:bodyPr/>
          <a:lstStyle/>
          <a:p>
            <a:r>
              <a:rPr lang="en-US" dirty="0"/>
              <a:t>These mRNA vaccines are expected to </a:t>
            </a:r>
          </a:p>
          <a:p>
            <a:pPr marL="0" indent="228600">
              <a:spcBef>
                <a:spcPts val="0"/>
              </a:spcBef>
              <a:buNone/>
            </a:pPr>
            <a:r>
              <a:rPr lang="en-US" dirty="0"/>
              <a:t>produce side effects after vaccination, </a:t>
            </a:r>
          </a:p>
          <a:p>
            <a:pPr marL="0" indent="228600">
              <a:spcBef>
                <a:spcPts val="0"/>
              </a:spcBef>
              <a:buNone/>
            </a:pPr>
            <a:r>
              <a:rPr lang="en-US" dirty="0"/>
              <a:t>especially after the 2nd dose.​</a:t>
            </a:r>
          </a:p>
          <a:p>
            <a:r>
              <a:rPr lang="en-US" dirty="0"/>
              <a:t>Side effects may include: ​</a:t>
            </a:r>
          </a:p>
          <a:p>
            <a:pPr lvl="1"/>
            <a:r>
              <a:rPr lang="en-US" dirty="0"/>
              <a:t>fever​</a:t>
            </a:r>
          </a:p>
          <a:p>
            <a:pPr lvl="1"/>
            <a:r>
              <a:rPr lang="en-US" dirty="0"/>
              <a:t>headache​</a:t>
            </a:r>
          </a:p>
          <a:p>
            <a:pPr lvl="1"/>
            <a:r>
              <a:rPr lang="en-US" dirty="0"/>
              <a:t>muscle aches​</a:t>
            </a:r>
          </a:p>
          <a:p>
            <a:r>
              <a:rPr lang="en-US" dirty="0"/>
              <a:t>No significant safety concerns were identified in the clinical trials.​</a:t>
            </a:r>
          </a:p>
          <a:p>
            <a:r>
              <a:rPr lang="en-US" dirty="0"/>
              <a:t>At least 8 weeks of safety data were gathered in the trials.  It is unusual for side effects to appear more than 8 weeks after vaccination.</a:t>
            </a:r>
          </a:p>
          <a:p>
            <a:pPr lvl="2"/>
            <a:endParaRPr lang="en-US" dirty="0"/>
          </a:p>
          <a:p>
            <a:pPr lvl="1"/>
            <a:endParaRPr lang="en-US" dirty="0"/>
          </a:p>
        </p:txBody>
      </p:sp>
      <p:pic>
        <p:nvPicPr>
          <p:cNvPr id="12" name="Picture 11" descr="Person receiving a bandaid after getting a vaccine">
            <a:extLst>
              <a:ext uri="{FF2B5EF4-FFF2-40B4-BE49-F238E27FC236}">
                <a16:creationId xmlns:a16="http://schemas.microsoft.com/office/drawing/2014/main" id="{F9568843-76A3-43CB-A0E1-D96F665506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821" y="1217264"/>
            <a:ext cx="3372055" cy="2248537"/>
          </a:xfrm>
          <a:prstGeom prst="rect">
            <a:avLst/>
          </a:prstGeom>
        </p:spPr>
      </p:pic>
      <p:sp>
        <p:nvSpPr>
          <p:cNvPr id="5" name="TextBox 4">
            <a:extLst>
              <a:ext uri="{FF2B5EF4-FFF2-40B4-BE49-F238E27FC236}">
                <a16:creationId xmlns:a16="http://schemas.microsoft.com/office/drawing/2014/main" id="{EC04BBCF-55C8-492A-A81D-6B143BDC2249}"/>
              </a:ext>
            </a:extLst>
          </p:cNvPr>
          <p:cNvSpPr txBox="1"/>
          <p:nvPr/>
        </p:nvSpPr>
        <p:spPr>
          <a:xfrm>
            <a:off x="494180" y="4788433"/>
            <a:ext cx="649444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solidFill>
                  <a:srgbClr val="000000"/>
                </a:solidFill>
                <a:latin typeface="Calibri"/>
                <a:cs typeface="Calibri"/>
              </a:rPr>
              <a:t>Source: </a:t>
            </a:r>
            <a:r>
              <a:rPr lang="en-US" sz="1000" dirty="0">
                <a:latin typeface="Calibri"/>
                <a:cs typeface="Calibri"/>
                <a:hlinkClick r:id="rId4"/>
              </a:rPr>
              <a:t>https://www.cdc.gov/vaccines/hcp/acip-recs/vacc-specific/covid-19/clinical-considerations.html</a:t>
            </a:r>
            <a:r>
              <a:rPr lang="en-US" sz="1000" dirty="0">
                <a:latin typeface="Calibri"/>
                <a:cs typeface="Calibri"/>
              </a:rPr>
              <a:t> </a:t>
            </a:r>
            <a:endParaRPr lang="en-US" sz="1000" dirty="0">
              <a:latin typeface="Calibri"/>
            </a:endParaRPr>
          </a:p>
        </p:txBody>
      </p:sp>
    </p:spTree>
    <p:extLst>
      <p:ext uri="{BB962C8B-B14F-4D97-AF65-F5344CB8AC3E}">
        <p14:creationId xmlns:p14="http://schemas.microsoft.com/office/powerpoint/2010/main" val="1081193781"/>
      </p:ext>
    </p:extLst>
  </p:cSld>
  <p:clrMapOvr>
    <a:masterClrMapping/>
  </p:clrMapOvr>
  <p:transition>
    <p:fade/>
  </p:transition>
</p:sld>
</file>

<file path=ppt/theme/theme1.xml><?xml version="1.0" encoding="utf-8"?>
<a:theme xmlns:a="http://schemas.openxmlformats.org/drawingml/2006/main" name="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1_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riendlyName xmlns="6494a3be-e040-4f6c-bab4-12d0ef0caeaa">COVID-19Vaccine_HCPersonnel_WhatYouNeedToKnow_12_10_2020_508.pptx</FriendlyName>
    <WebRequestID xmlns="6494a3be-e040-4f6c-bab4-12d0ef0caeaa">89</WebRequestID>
    <RequestType xmlns="6494a3be-e040-4f6c-bab4-12d0ef0caeaa">Update</RequestTyp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B055FFF414654248BFED7428B63CEAAE" ma:contentTypeVersion="10" ma:contentTypeDescription="Create a new document." ma:contentTypeScope="" ma:versionID="14b30bf678f15720eb089129034fc9f6">
  <xsd:schema xmlns:xsd="http://www.w3.org/2001/XMLSchema" xmlns:xs="http://www.w3.org/2001/XMLSchema" xmlns:p="http://schemas.microsoft.com/office/2006/metadata/properties" xmlns:ns2="c1b87af4-f275-4c5d-8ef7-1cff048bb152" xmlns:ns3="6494a3be-e040-4f6c-bab4-12d0ef0caeaa" xmlns:ns4="6a3a1654-6fd6-4978-b8ca-1b3bf4bd571a" targetNamespace="http://schemas.microsoft.com/office/2006/metadata/properties" ma:root="true" ma:fieldsID="cb09d985cdbc38b20d2677d204637e5f" ns2:_="" ns3:_="" ns4:_="">
    <xsd:import namespace="c1b87af4-f275-4c5d-8ef7-1cff048bb152"/>
    <xsd:import namespace="6494a3be-e040-4f6c-bab4-12d0ef0caeaa"/>
    <xsd:import namespace="6a3a1654-6fd6-4978-b8ca-1b3bf4bd571a"/>
    <xsd:element name="properties">
      <xsd:complexType>
        <xsd:sequence>
          <xsd:element name="documentManagement">
            <xsd:complexType>
              <xsd:all>
                <xsd:element ref="ns2:_dlc_DocId" minOccurs="0"/>
                <xsd:element ref="ns2:_dlc_DocIdUrl" minOccurs="0"/>
                <xsd:element ref="ns2:_dlc_DocIdPersistId" minOccurs="0"/>
                <xsd:element ref="ns3:WebRequestID" minOccurs="0"/>
                <xsd:element ref="ns3:RequestType" minOccurs="0"/>
                <xsd:element ref="ns3:FriendlyName"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b87af4-f275-4c5d-8ef7-1cff048bb15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494a3be-e040-4f6c-bab4-12d0ef0caeaa" elementFormDefault="qualified">
    <xsd:import namespace="http://schemas.microsoft.com/office/2006/documentManagement/types"/>
    <xsd:import namespace="http://schemas.microsoft.com/office/infopath/2007/PartnerControls"/>
    <xsd:element name="WebRequestID" ma:index="11" nillable="true" ma:displayName="WebRequestID" ma:internalName="WebRequestID">
      <xsd:simpleType>
        <xsd:restriction base="dms:Number"/>
      </xsd:simpleType>
    </xsd:element>
    <xsd:element name="RequestType" ma:index="12" nillable="true" ma:displayName="RequestType" ma:internalName="RequestType">
      <xsd:simpleType>
        <xsd:restriction base="dms:Text">
          <xsd:maxLength value="255"/>
        </xsd:restriction>
      </xsd:simpleType>
    </xsd:element>
    <xsd:element name="FriendlyName" ma:index="13" nillable="true" ma:displayName="FriendlyName" ma:internalName="FriendlyNam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a3a1654-6fd6-4978-b8ca-1b3bf4bd571a"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7CA4B9-33D6-4EDE-83C1-20189A7A4334}">
  <ds:schemaRefs>
    <ds:schemaRef ds:uri="http://schemas.microsoft.com/sharepoint/events"/>
  </ds:schemaRefs>
</ds:datastoreItem>
</file>

<file path=customXml/itemProps2.xml><?xml version="1.0" encoding="utf-8"?>
<ds:datastoreItem xmlns:ds="http://schemas.openxmlformats.org/officeDocument/2006/customXml" ds:itemID="{0C13BEA4-2BAC-4A31-B11C-4D96A2B342DA}">
  <ds:schemaRefs>
    <ds:schemaRef ds:uri="http://schemas.microsoft.com/sharepoint/v3/contenttype/forms"/>
  </ds:schemaRefs>
</ds:datastoreItem>
</file>

<file path=customXml/itemProps3.xml><?xml version="1.0" encoding="utf-8"?>
<ds:datastoreItem xmlns:ds="http://schemas.openxmlformats.org/officeDocument/2006/customXml" ds:itemID="{B38154F4-CE23-4517-9737-2C99C8505FA0}">
  <ds:schemaRefs>
    <ds:schemaRef ds:uri="http://schemas.microsoft.com/office/2006/documentManagement/types"/>
    <ds:schemaRef ds:uri="3b08d87d-7d4b-4797-b7cd-a7c4de1f44ce"/>
    <ds:schemaRef ds:uri="http://purl.org/dc/elements/1.1/"/>
    <ds:schemaRef ds:uri="f33a324a-c761-4556-ab89-22eef2b1ce0b"/>
    <ds:schemaRef ds:uri="http://purl.org/dc/terms/"/>
    <ds:schemaRef ds:uri="http://www.w3.org/XML/1998/namespace"/>
    <ds:schemaRef ds:uri="http://purl.org/dc/dcmitype/"/>
    <ds:schemaRef ds:uri="http://schemas.openxmlformats.org/package/2006/metadata/core-properties"/>
    <ds:schemaRef ds:uri="http://schemas.microsoft.com/office/infopath/2007/PartnerControls"/>
    <ds:schemaRef ds:uri="http://schemas.microsoft.com/office/2006/metadata/properties"/>
    <ds:schemaRef ds:uri="6494a3be-e040-4f6c-bab4-12d0ef0caeaa"/>
  </ds:schemaRefs>
</ds:datastoreItem>
</file>

<file path=customXml/itemProps4.xml><?xml version="1.0" encoding="utf-8"?>
<ds:datastoreItem xmlns:ds="http://schemas.openxmlformats.org/officeDocument/2006/customXml" ds:itemID="{ACDC47FA-E050-4C74-A3E8-EED411417C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b87af4-f275-4c5d-8ef7-1cff048bb152"/>
    <ds:schemaRef ds:uri="6494a3be-e040-4f6c-bab4-12d0ef0caeaa"/>
    <ds:schemaRef ds:uri="6a3a1654-6fd6-4978-b8ca-1b3bf4bd57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1569</TotalTime>
  <Words>4863</Words>
  <Application>Microsoft Office PowerPoint</Application>
  <PresentationFormat>On-screen Show (16:9)</PresentationFormat>
  <Paragraphs>283</Paragraphs>
  <Slides>22</Slides>
  <Notes>22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Courier New</vt:lpstr>
      <vt:lpstr>Calibri</vt:lpstr>
      <vt:lpstr>Myriad Web Pro</vt:lpstr>
      <vt:lpstr>Wingdings</vt:lpstr>
      <vt:lpstr>Arial</vt:lpstr>
      <vt:lpstr>Master</vt:lpstr>
      <vt:lpstr>1_Master</vt:lpstr>
      <vt:lpstr>COVID-19 Vaccine Basics:  What Healthcare Personnel Need to Know </vt:lpstr>
      <vt:lpstr>What we know about COVID-19</vt:lpstr>
      <vt:lpstr>How to prevent COVID-19</vt:lpstr>
      <vt:lpstr>Adding new measures for prevention: COVID-19 vaccines</vt:lpstr>
      <vt:lpstr>Healthcare personnel are first in line for COVID-19 vaccine</vt:lpstr>
      <vt:lpstr>COVID-19 vaccines expected to receive FDA Emergency Use Authorizations (EUAs)</vt:lpstr>
      <vt:lpstr>COVID-19 vaccine trials by the numbers As of November 30, 2020</vt:lpstr>
      <vt:lpstr>These COVID-19 vaccines are mRNA vaccines.</vt:lpstr>
      <vt:lpstr>About these COVID-19 mRNA vaccines</vt:lpstr>
      <vt:lpstr>Fast-tracking COVID-19 vaccines while ensuring safety</vt:lpstr>
      <vt:lpstr>Safety of COVID-19 vaccines is a top priority.</vt:lpstr>
      <vt:lpstr>Monitoring vaccine safety is a regular, ongoing part of vaccine development.</vt:lpstr>
      <vt:lpstr>COVID-19 vaccination will help protect you from COVID-19.</vt:lpstr>
      <vt:lpstr>COVID-19 vaccination is a safer way to build protection.</vt:lpstr>
      <vt:lpstr>Vaccination is one measure to help stop the pandemic.</vt:lpstr>
      <vt:lpstr>The facts:  COVID-19 mRNA vaccines will not give you COVID-19.</vt:lpstr>
      <vt:lpstr>The facts:  COVID-19 mRNA vaccines will not cause you to test positive on COVID-19 viral tests.</vt:lpstr>
      <vt:lpstr>The facts:  People who have gotten sick with SARS-CoV-2, the virus that causes COVID-19, may still benefit from vaccination.</vt:lpstr>
      <vt:lpstr>What to expect before, during, and after COVID-19 vaccination</vt:lpstr>
      <vt:lpstr>Protect yourself, your family, friends, coworkers, patients, and community. Get vaccinated. </vt:lpstr>
      <vt:lpstr>Learn more!</vt:lpstr>
      <vt:lpstr>PowerPoint Presentation</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nCoV_template_PPT_GEN_PUB</dc:title>
  <dc:creator>Centers for Disease Control and Prevention</dc:creator>
  <cp:lastModifiedBy>Amanda Wheeler</cp:lastModifiedBy>
  <cp:revision>24</cp:revision>
  <cp:lastPrinted>2020-07-16T22:16:22Z</cp:lastPrinted>
  <dcterms:created xsi:type="dcterms:W3CDTF">2011-03-17T17:43:16Z</dcterms:created>
  <dcterms:modified xsi:type="dcterms:W3CDTF">2020-12-14T19:57:38Z</dcterms:modified>
  <cp:category>GS Emergency Response</cp:category>
  <cp:contentStatus>CS 315114-A</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0x010100B055FFF414654248BFED7428B63CEAAE</vt:lpwstr>
  </property>
  <property fmtid="{D5CDD505-2E9C-101B-9397-08002B2CF9AE}" pid="4" name="MSIP_Label_7b94a7b8-f06c-4dfe-bdcc-9b548fd58c31_Enabled">
    <vt:lpwstr>true</vt:lpwstr>
  </property>
  <property fmtid="{D5CDD505-2E9C-101B-9397-08002B2CF9AE}" pid="5" name="MSIP_Label_7b94a7b8-f06c-4dfe-bdcc-9b548fd58c31_SetDate">
    <vt:lpwstr>2020-10-27T13:09:58Z</vt:lpwstr>
  </property>
  <property fmtid="{D5CDD505-2E9C-101B-9397-08002B2CF9AE}" pid="6" name="MSIP_Label_7b94a7b8-f06c-4dfe-bdcc-9b548fd58c31_Method">
    <vt:lpwstr>Privileged</vt:lpwstr>
  </property>
  <property fmtid="{D5CDD505-2E9C-101B-9397-08002B2CF9AE}" pid="7" name="MSIP_Label_7b94a7b8-f06c-4dfe-bdcc-9b548fd58c31_Name">
    <vt:lpwstr>7b94a7b8-f06c-4dfe-bdcc-9b548fd58c31</vt:lpwstr>
  </property>
  <property fmtid="{D5CDD505-2E9C-101B-9397-08002B2CF9AE}" pid="8" name="MSIP_Label_7b94a7b8-f06c-4dfe-bdcc-9b548fd58c31_SiteId">
    <vt:lpwstr>9ce70869-60db-44fd-abe8-d2767077fc8f</vt:lpwstr>
  </property>
  <property fmtid="{D5CDD505-2E9C-101B-9397-08002B2CF9AE}" pid="9" name="MSIP_Label_7b94a7b8-f06c-4dfe-bdcc-9b548fd58c31_ActionId">
    <vt:lpwstr>21df1e1c-da8c-4410-bfd3-79f2ed80c03a</vt:lpwstr>
  </property>
  <property fmtid="{D5CDD505-2E9C-101B-9397-08002B2CF9AE}" pid="10" name="MSIP_Label_7b94a7b8-f06c-4dfe-bdcc-9b548fd58c31_ContentBits">
    <vt:lpwstr>0</vt:lpwstr>
  </property>
</Properties>
</file>